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56" r:id="rId2"/>
    <p:sldId id="283" r:id="rId3"/>
    <p:sldId id="281" r:id="rId4"/>
    <p:sldId id="298" r:id="rId5"/>
    <p:sldId id="299" r:id="rId6"/>
    <p:sldId id="300" r:id="rId7"/>
    <p:sldId id="301" r:id="rId8"/>
    <p:sldId id="327" r:id="rId9"/>
    <p:sldId id="305" r:id="rId10"/>
    <p:sldId id="307" r:id="rId11"/>
    <p:sldId id="317" r:id="rId12"/>
    <p:sldId id="323" r:id="rId13"/>
    <p:sldId id="324" r:id="rId14"/>
    <p:sldId id="277" r:id="rId15"/>
    <p:sldId id="275" r:id="rId16"/>
    <p:sldId id="280" r:id="rId17"/>
    <p:sldId id="292" r:id="rId18"/>
    <p:sldId id="287" r:id="rId19"/>
    <p:sldId id="325" r:id="rId20"/>
    <p:sldId id="282" r:id="rId21"/>
    <p:sldId id="326" r:id="rId22"/>
    <p:sldId id="321" r:id="rId23"/>
  </p:sldIdLst>
  <p:sldSz cx="12192000" cy="6858000"/>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1467" autoAdjust="0"/>
  </p:normalViewPr>
  <p:slideViewPr>
    <p:cSldViewPr snapToGrid="0">
      <p:cViewPr varScale="1">
        <p:scale>
          <a:sx n="61" d="100"/>
          <a:sy n="61" d="100"/>
        </p:scale>
        <p:origin x="144" y="58"/>
      </p:cViewPr>
      <p:guideLst>
        <p:guide orient="horz" pos="2160"/>
        <p:guide pos="3840"/>
      </p:guideLst>
    </p:cSldViewPr>
  </p:slideViewPr>
  <p:outlineViewPr>
    <p:cViewPr>
      <p:scale>
        <a:sx n="33" d="100"/>
        <a:sy n="33" d="100"/>
      </p:scale>
      <p:origin x="0" y="-6092"/>
    </p:cViewPr>
  </p:outlineViewPr>
  <p:notesTextViewPr>
    <p:cViewPr>
      <p:scale>
        <a:sx n="1" d="1"/>
        <a:sy n="1" d="1"/>
      </p:scale>
      <p:origin x="0" y="0"/>
    </p:cViewPr>
  </p:notesTextViewPr>
  <p:notesViewPr>
    <p:cSldViewPr snapToGrid="0">
      <p:cViewPr varScale="1">
        <p:scale>
          <a:sx n="47" d="100"/>
          <a:sy n="47" d="100"/>
        </p:scale>
        <p:origin x="2312"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1" y="0"/>
            <a:ext cx="2945659" cy="49805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4" y="0"/>
            <a:ext cx="2945659" cy="498056"/>
          </a:xfrm>
          <a:prstGeom prst="rect">
            <a:avLst/>
          </a:prstGeom>
        </p:spPr>
        <p:txBody>
          <a:bodyPr vert="horz" lIns="91440" tIns="45720" rIns="91440" bIns="45720" rtlCol="0"/>
          <a:lstStyle>
            <a:lvl1pPr algn="r">
              <a:defRPr sz="1200"/>
            </a:lvl1pPr>
          </a:lstStyle>
          <a:p>
            <a:fld id="{4F1C070E-E3CF-42EA-B6A6-BDC1DDD1648C}" type="datetimeFigureOut">
              <a:rPr lang="it-IT" smtClean="0"/>
              <a:t>02/05/2018</a:t>
            </a:fld>
            <a:endParaRPr lang="it-IT"/>
          </a:p>
        </p:txBody>
      </p:sp>
      <p:sp>
        <p:nvSpPr>
          <p:cNvPr id="4" name="Segnaposto immagine diapositiva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1" y="9428584"/>
            <a:ext cx="2945659" cy="49805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4" y="9428584"/>
            <a:ext cx="2945659" cy="498055"/>
          </a:xfrm>
          <a:prstGeom prst="rect">
            <a:avLst/>
          </a:prstGeom>
        </p:spPr>
        <p:txBody>
          <a:bodyPr vert="horz" lIns="91440" tIns="45720" rIns="91440" bIns="45720" rtlCol="0" anchor="b"/>
          <a:lstStyle>
            <a:lvl1pPr algn="r">
              <a:defRPr sz="1200"/>
            </a:lvl1pPr>
          </a:lstStyle>
          <a:p>
            <a:fld id="{374EC5F1-8FE7-4C23-9247-A50F9C41AF21}" type="slidenum">
              <a:rPr lang="it-IT" smtClean="0"/>
              <a:t>‹N›</a:t>
            </a:fld>
            <a:endParaRPr lang="it-IT"/>
          </a:p>
        </p:txBody>
      </p:sp>
    </p:spTree>
    <p:extLst>
      <p:ext uri="{BB962C8B-B14F-4D97-AF65-F5344CB8AC3E}">
        <p14:creationId xmlns:p14="http://schemas.microsoft.com/office/powerpoint/2010/main" val="2234470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aumento delle precipitazioni e instabilità delle temperature (temperature maggiori possono favorire lo sviluppo di patogeni), alterazione delle disponibilità idriche,  accentuarsi eventi estremi e contraddittori, influenza sulle produzioni, alterazione delle fasi fenologiche   impatti di natura economica e sociale)</a:t>
            </a:r>
          </a:p>
          <a:p>
            <a:r>
              <a:rPr lang="it-IT" dirty="0"/>
              <a:t>.</a:t>
            </a:r>
            <a:endParaRPr lang="fr-FR" dirty="0"/>
          </a:p>
        </p:txBody>
      </p:sp>
      <p:sp>
        <p:nvSpPr>
          <p:cNvPr id="4" name="Segnaposto numero diapositiva 3"/>
          <p:cNvSpPr>
            <a:spLocks noGrp="1"/>
          </p:cNvSpPr>
          <p:nvPr>
            <p:ph type="sldNum" sz="quarter" idx="10"/>
          </p:nvPr>
        </p:nvSpPr>
        <p:spPr/>
        <p:txBody>
          <a:bodyPr/>
          <a:lstStyle/>
          <a:p>
            <a:fld id="{374EC5F1-8FE7-4C23-9247-A50F9C41AF21}" type="slidenum">
              <a:rPr lang="it-IT" smtClean="0"/>
              <a:t>3</a:t>
            </a:fld>
            <a:endParaRPr lang="it-IT"/>
          </a:p>
        </p:txBody>
      </p:sp>
    </p:spTree>
    <p:extLst>
      <p:ext uri="{BB962C8B-B14F-4D97-AF65-F5344CB8AC3E}">
        <p14:creationId xmlns:p14="http://schemas.microsoft.com/office/powerpoint/2010/main" val="159058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dirty="0"/>
              <a:t>LA TUTELA DEL REDDITO DELLE IMPRESE AGRICOLE NON ATTIENE SOLO ALLA GESTIONE DEL RISCHIO (INTESA COME SVILUPPO DI STRUMENTO ASSICURATIVO E FONDI DI MUTUALITÀ) E’ QUESTIONE CHE TOCCA LA SOPRAVVIVENZA DELL’ATTIVITA’ AGRICOLA NELLA UE QUINDI INTERESSA TUTTI I CITTADINI NELLA MISURA IN CUI LE IMPRESE AGRICOLE PRODUCONO  CIBO, SICUREZZA ALIMENTARE, SICUREZZA TERRITORIALE, QUALITÀ, IN UNA PAROLA BENI PUBBLICI ANCHE IMMATERIALI.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Tassa di soggiorno per sostenere l’ agricoltura di montagna</a:t>
            </a:r>
          </a:p>
          <a:p>
            <a:endParaRPr lang="it-IT" dirty="0"/>
          </a:p>
        </p:txBody>
      </p:sp>
      <p:sp>
        <p:nvSpPr>
          <p:cNvPr id="4" name="Segnaposto numero diapositiva 3"/>
          <p:cNvSpPr>
            <a:spLocks noGrp="1"/>
          </p:cNvSpPr>
          <p:nvPr>
            <p:ph type="sldNum" sz="quarter" idx="10"/>
          </p:nvPr>
        </p:nvSpPr>
        <p:spPr/>
        <p:txBody>
          <a:bodyPr/>
          <a:lstStyle/>
          <a:p>
            <a:fld id="{374EC5F1-8FE7-4C23-9247-A50F9C41AF21}" type="slidenum">
              <a:rPr lang="it-IT" smtClean="0"/>
              <a:t>4</a:t>
            </a:fld>
            <a:endParaRPr lang="it-IT"/>
          </a:p>
        </p:txBody>
      </p:sp>
    </p:spTree>
    <p:extLst>
      <p:ext uri="{BB962C8B-B14F-4D97-AF65-F5344CB8AC3E}">
        <p14:creationId xmlns:p14="http://schemas.microsoft.com/office/powerpoint/2010/main" val="1280488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Consapevolezza del momento che stiamo vivendo che non è solo caratterizzato dalla crisi economica, ma altresì da una serie di atteggiamenti che pervadono tutti, quindi ovviamente anche gli imprenditori nostri soci, che rendono indispensabile da parte nostra puntare il Focus sui bisogni delle imprese perché si devono dare risposte ed essere utili e necessari.</a:t>
            </a:r>
          </a:p>
          <a:p>
            <a:r>
              <a:rPr lang="it-IT" sz="1200" kern="1200" dirty="0">
                <a:solidFill>
                  <a:schemeClr val="tx1"/>
                </a:solidFill>
                <a:effectLst/>
                <a:latin typeface="+mn-lt"/>
                <a:ea typeface="+mn-ea"/>
                <a:cs typeface="+mn-cs"/>
              </a:rPr>
              <a:t>Si deve prendere atto che nei confronti dei danni di cui ci occupiamo spesso la percezione del rischio dipende da fattori non razionali: per esempio nei confronti dei fenomeni catastrofali, bassa frequenza ma danni pesanti, molti sono portati a valutare sulla base del ricordo di una ricorrenza magari lontana, non si tiene conto di fattori scientifici, evidenze che tutti gli studiosi del clima ci ricordano sull’inversione di tendenza in termini di frequenza. </a:t>
            </a:r>
          </a:p>
          <a:p>
            <a:r>
              <a:rPr lang="it-IT" sz="1200" kern="1200" dirty="0">
                <a:solidFill>
                  <a:schemeClr val="tx1"/>
                </a:solidFill>
                <a:effectLst/>
                <a:latin typeface="+mn-lt"/>
                <a:ea typeface="+mn-ea"/>
                <a:cs typeface="+mn-cs"/>
              </a:rPr>
              <a:t>Invece i rischi frequenti con danni ripetuti anche se non catastrofali, che a dir la verità hanno costituito per decenni l’ossatura del nostro mercato, con la contribuzione pubblica, vengono considerati gli unici da dover assicurare.   Ora si chiede agli agricoltori di cambiare sostanzialmente atteggiamento, di farsi carico in misura maggior di questi “danni medi” per spostare le agevolazioni sui catastrofali</a:t>
            </a:r>
          </a:p>
          <a:p>
            <a:r>
              <a:rPr lang="it-IT" sz="1200" kern="1200" dirty="0">
                <a:solidFill>
                  <a:schemeClr val="tx1"/>
                </a:solidFill>
                <a:effectLst/>
                <a:latin typeface="+mn-lt"/>
                <a:ea typeface="+mn-ea"/>
                <a:cs typeface="+mn-cs"/>
              </a:rPr>
              <a:t>Penso che sia un cambiamento che non possa imporsi in tempi brevissimi, che si debba tener conto anche di altri fattori che influiscono negativamente sui redditi agricoli, come la insufficiente remunerazione che sconta il settore primario nella filiera, e lavorare per un passaggio graduale ma necessario ad un sistema orientato sulla tutela del reddito quindi sulla garanzia della sopravvivenza della impresa.  E’ chiaro che il cambiamento importa si un diverso atteggiamento delle imprese agricole di fronte alla gestione del rischio, ma altresì la valutazione della impossibilità spesso di colture alternative nelle nostre aree agricole. In altri termini l’agricoltore che ha un danno medio rilevante e costante spesso non è nella condizione di poter cambiare verso colture diversamente soggette ai rischi e di questo le misure di sostegno devono tener conto: penso che sia questo l’approccio “olistico” di cui tanto si parla nella letteratura scientifica sull’argomento!</a:t>
            </a:r>
            <a:endParaRPr lang="it-IT" dirty="0"/>
          </a:p>
        </p:txBody>
      </p:sp>
      <p:sp>
        <p:nvSpPr>
          <p:cNvPr id="4" name="Segnaposto numero diapositiva 3"/>
          <p:cNvSpPr>
            <a:spLocks noGrp="1"/>
          </p:cNvSpPr>
          <p:nvPr>
            <p:ph type="sldNum" sz="quarter" idx="10"/>
          </p:nvPr>
        </p:nvSpPr>
        <p:spPr/>
        <p:txBody>
          <a:bodyPr/>
          <a:lstStyle/>
          <a:p>
            <a:fld id="{374EC5F1-8FE7-4C23-9247-A50F9C41AF21}" type="slidenum">
              <a:rPr lang="it-IT" smtClean="0"/>
              <a:t>5</a:t>
            </a:fld>
            <a:endParaRPr lang="it-IT"/>
          </a:p>
        </p:txBody>
      </p:sp>
    </p:spTree>
    <p:extLst>
      <p:ext uri="{BB962C8B-B14F-4D97-AF65-F5344CB8AC3E}">
        <p14:creationId xmlns:p14="http://schemas.microsoft.com/office/powerpoint/2010/main" val="2270988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indent="0">
              <a:buNone/>
            </a:pPr>
            <a:r>
              <a:rPr lang="it-IT" sz="1200" b="1" dirty="0"/>
              <a:t>LA RIVOLUZIONE DIGITALE INCIDE NON SOLO SULLA NOSTRA VITA QUOTIDIANA MA ANCHE SUI COMPORTAMENTI, ATTEGGIAMENTI DELLE PERSONE CUI NOI CI DOBBIAMO ADEGUARE </a:t>
            </a:r>
          </a:p>
          <a:p>
            <a:r>
              <a:rPr lang="it-IT" sz="1200" b="1" dirty="0"/>
              <a:t>Una delle conseguenze del rapporto diretto che ciascuno di noi instaura con il mondo è la percezione delle non necessità (o addirittura della perniciosità) delle intermediazioni----corpi intermedi, associazioni, </a:t>
            </a:r>
            <a:r>
              <a:rPr lang="it-IT" sz="1200" b="1" dirty="0" err="1"/>
              <a:t>ecc.vale</a:t>
            </a:r>
            <a:r>
              <a:rPr lang="it-IT" sz="1200" b="1" dirty="0"/>
              <a:t> per le organizzazioni di rappresentanza, i partiti, ecc. </a:t>
            </a:r>
          </a:p>
          <a:p>
            <a:r>
              <a:rPr lang="it-IT" sz="1200" b="1" dirty="0"/>
              <a:t>Focus sui bisogni delle imprese perché si devono dare risposte ed essere anche PERCEPITI come utili e necessari</a:t>
            </a:r>
          </a:p>
          <a:p>
            <a:pPr marL="0" indent="0">
              <a:buNone/>
            </a:pPr>
            <a:endParaRPr lang="it-IT" sz="1200" b="1" dirty="0"/>
          </a:p>
          <a:p>
            <a:pPr marL="0" indent="0">
              <a:buNone/>
            </a:pPr>
            <a:r>
              <a:rPr lang="it-IT" sz="1200" b="1" dirty="0"/>
              <a:t>IMPORTANZA RISORSE UMANE: L’INNOVAZIONE E’ SEMPRE ARRIVATA DALLA CULTURA DELLE PERSONE CHE CAMBIANO LA CULTURA AZIENDALE – CONOSCIAMO IL SETTORE COME NESSUN ALTRO</a:t>
            </a:r>
          </a:p>
          <a:p>
            <a:endParaRPr lang="it-IT" dirty="0"/>
          </a:p>
        </p:txBody>
      </p:sp>
      <p:sp>
        <p:nvSpPr>
          <p:cNvPr id="4" name="Segnaposto numero diapositiva 3"/>
          <p:cNvSpPr>
            <a:spLocks noGrp="1"/>
          </p:cNvSpPr>
          <p:nvPr>
            <p:ph type="sldNum" sz="quarter" idx="10"/>
          </p:nvPr>
        </p:nvSpPr>
        <p:spPr/>
        <p:txBody>
          <a:bodyPr/>
          <a:lstStyle/>
          <a:p>
            <a:fld id="{374EC5F1-8FE7-4C23-9247-A50F9C41AF21}" type="slidenum">
              <a:rPr lang="it-IT" smtClean="0"/>
              <a:t>7</a:t>
            </a:fld>
            <a:endParaRPr lang="it-IT"/>
          </a:p>
        </p:txBody>
      </p:sp>
    </p:spTree>
    <p:extLst>
      <p:ext uri="{BB962C8B-B14F-4D97-AF65-F5344CB8AC3E}">
        <p14:creationId xmlns:p14="http://schemas.microsoft.com/office/powerpoint/2010/main" val="2666116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dirty="0"/>
              <a:t>LA GARANZIA PRESTATA CON LA POLIZZA </a:t>
            </a:r>
            <a:r>
              <a:rPr lang="it-IT" sz="1200" b="1" i="1" dirty="0"/>
              <a:t>INDEX BASED</a:t>
            </a:r>
            <a:r>
              <a:rPr lang="it-IT" sz="1200" b="1" dirty="0"/>
              <a:t> PUÒ ESSERE ESTESA ANCHE AI DANNI DOVUTI ALLE AVVERSITÀ ATMOSFERICHE ASSICURABILI CON POLIZZA AGEVOLATA (CATASTROFALI, DI FREQUENZA E ACCESSORIE)</a:t>
            </a:r>
          </a:p>
          <a:p>
            <a:endParaRPr lang="it-IT" dirty="0"/>
          </a:p>
        </p:txBody>
      </p:sp>
      <p:sp>
        <p:nvSpPr>
          <p:cNvPr id="4" name="Segnaposto numero diapositiva 3"/>
          <p:cNvSpPr>
            <a:spLocks noGrp="1"/>
          </p:cNvSpPr>
          <p:nvPr>
            <p:ph type="sldNum" sz="quarter" idx="10"/>
          </p:nvPr>
        </p:nvSpPr>
        <p:spPr/>
        <p:txBody>
          <a:bodyPr/>
          <a:lstStyle/>
          <a:p>
            <a:fld id="{374EC5F1-8FE7-4C23-9247-A50F9C41AF21}" type="slidenum">
              <a:rPr lang="it-IT" smtClean="0"/>
              <a:t>11</a:t>
            </a:fld>
            <a:endParaRPr lang="it-IT"/>
          </a:p>
        </p:txBody>
      </p:sp>
    </p:spTree>
    <p:extLst>
      <p:ext uri="{BB962C8B-B14F-4D97-AF65-F5344CB8AC3E}">
        <p14:creationId xmlns:p14="http://schemas.microsoft.com/office/powerpoint/2010/main" val="3342031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dirty="0"/>
              <a:t>LA GARANZIA PRESTATA CON LA POLIZZA </a:t>
            </a:r>
            <a:r>
              <a:rPr lang="it-IT" sz="1200" b="1" i="1" dirty="0"/>
              <a:t>INDEX BASED</a:t>
            </a:r>
            <a:r>
              <a:rPr lang="it-IT" sz="1200" b="1" dirty="0"/>
              <a:t> PUÒ ESSERE ESTESA ANCHE AI DANNI DOVUTI ALLE AVVERSITÀ ATMOSFERICHE ASSICURABILI CON POLIZZA AGEVOLATA (CATASTROFALI, DI FREQUENZA E ACCESSORIE)</a:t>
            </a:r>
          </a:p>
          <a:p>
            <a:endParaRPr lang="it-IT" dirty="0"/>
          </a:p>
        </p:txBody>
      </p:sp>
      <p:sp>
        <p:nvSpPr>
          <p:cNvPr id="4" name="Segnaposto numero diapositiva 3"/>
          <p:cNvSpPr>
            <a:spLocks noGrp="1"/>
          </p:cNvSpPr>
          <p:nvPr>
            <p:ph type="sldNum" sz="quarter" idx="10"/>
          </p:nvPr>
        </p:nvSpPr>
        <p:spPr/>
        <p:txBody>
          <a:bodyPr/>
          <a:lstStyle/>
          <a:p>
            <a:fld id="{374EC5F1-8FE7-4C23-9247-A50F9C41AF21}" type="slidenum">
              <a:rPr lang="it-IT" smtClean="0"/>
              <a:t>12</a:t>
            </a:fld>
            <a:endParaRPr lang="it-IT"/>
          </a:p>
        </p:txBody>
      </p:sp>
    </p:spTree>
    <p:extLst>
      <p:ext uri="{BB962C8B-B14F-4D97-AF65-F5344CB8AC3E}">
        <p14:creationId xmlns:p14="http://schemas.microsoft.com/office/powerpoint/2010/main" val="3411337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dirty="0"/>
              <a:t>LA GARANZIA PRESTATA CON LA POLIZZA </a:t>
            </a:r>
            <a:r>
              <a:rPr lang="it-IT" sz="1200" b="1" i="1" dirty="0"/>
              <a:t>INDEX BASED</a:t>
            </a:r>
            <a:r>
              <a:rPr lang="it-IT" sz="1200" b="1" dirty="0"/>
              <a:t> PUÒ ESSERE ESTESA ANCHE AI DANNI DOVUTI ALLE AVVERSITÀ ATMOSFERICHE ASSICURABILI CON POLIZZA AGEVOLATA (CATASTROFALI, DI FREQUENZA E ACCESSORIE)</a:t>
            </a:r>
          </a:p>
          <a:p>
            <a:endParaRPr lang="it-IT" dirty="0"/>
          </a:p>
        </p:txBody>
      </p:sp>
      <p:sp>
        <p:nvSpPr>
          <p:cNvPr id="4" name="Segnaposto numero diapositiva 3"/>
          <p:cNvSpPr>
            <a:spLocks noGrp="1"/>
          </p:cNvSpPr>
          <p:nvPr>
            <p:ph type="sldNum" sz="quarter" idx="10"/>
          </p:nvPr>
        </p:nvSpPr>
        <p:spPr/>
        <p:txBody>
          <a:bodyPr/>
          <a:lstStyle/>
          <a:p>
            <a:fld id="{374EC5F1-8FE7-4C23-9247-A50F9C41AF21}" type="slidenum">
              <a:rPr lang="it-IT" smtClean="0"/>
              <a:t>13</a:t>
            </a:fld>
            <a:endParaRPr lang="it-IT"/>
          </a:p>
        </p:txBody>
      </p:sp>
    </p:spTree>
    <p:extLst>
      <p:ext uri="{BB962C8B-B14F-4D97-AF65-F5344CB8AC3E}">
        <p14:creationId xmlns:p14="http://schemas.microsoft.com/office/powerpoint/2010/main" val="3695475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74EC5F1-8FE7-4C23-9247-A50F9C41AF21}" type="slidenum">
              <a:rPr lang="it-IT" smtClean="0"/>
              <a:t>19</a:t>
            </a:fld>
            <a:endParaRPr lang="it-IT"/>
          </a:p>
        </p:txBody>
      </p:sp>
    </p:spTree>
    <p:extLst>
      <p:ext uri="{BB962C8B-B14F-4D97-AF65-F5344CB8AC3E}">
        <p14:creationId xmlns:p14="http://schemas.microsoft.com/office/powerpoint/2010/main" val="4202618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fr-FR" dirty="0"/>
          </a:p>
        </p:txBody>
      </p:sp>
      <p:sp>
        <p:nvSpPr>
          <p:cNvPr id="4" name="Segnaposto numero diapositiva 3"/>
          <p:cNvSpPr>
            <a:spLocks noGrp="1"/>
          </p:cNvSpPr>
          <p:nvPr>
            <p:ph type="sldNum" sz="quarter" idx="10"/>
          </p:nvPr>
        </p:nvSpPr>
        <p:spPr/>
        <p:txBody>
          <a:bodyPr/>
          <a:lstStyle/>
          <a:p>
            <a:fld id="{374EC5F1-8FE7-4C23-9247-A50F9C41AF21}" type="slidenum">
              <a:rPr lang="it-IT" smtClean="0"/>
              <a:pPr/>
              <a:t>22</a:t>
            </a:fld>
            <a:endParaRPr lang="it-IT" dirty="0"/>
          </a:p>
        </p:txBody>
      </p:sp>
    </p:spTree>
    <p:extLst>
      <p:ext uri="{BB962C8B-B14F-4D97-AF65-F5344CB8AC3E}">
        <p14:creationId xmlns:p14="http://schemas.microsoft.com/office/powerpoint/2010/main" val="2095213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a:t>Fare clic per modificare lo stile del titolo</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E434383-CC8E-4274-8233-154E439C02FD}" type="datetime1">
              <a:rPr lang="it-IT" smtClean="0"/>
              <a:t>02/05/2018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A92C373-3B1C-42EF-A527-5B7EDF46AFCC}" type="slidenum">
              <a:rPr lang="it-IT" smtClean="0"/>
              <a:t>‹N›</a:t>
            </a:fld>
            <a:endParaRPr lang="it-IT"/>
          </a:p>
        </p:txBody>
      </p:sp>
    </p:spTree>
    <p:extLst>
      <p:ext uri="{BB962C8B-B14F-4D97-AF65-F5344CB8AC3E}">
        <p14:creationId xmlns:p14="http://schemas.microsoft.com/office/powerpoint/2010/main" val="2627241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834C1B53-757B-4843-A667-A1E3F928F0DD}" type="datetime1">
              <a:rPr lang="it-IT" smtClean="0"/>
              <a:t>02/05/2018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A92C373-3B1C-42EF-A527-5B7EDF46AFCC}" type="slidenum">
              <a:rPr lang="it-IT" smtClean="0"/>
              <a:t>‹N›</a:t>
            </a:fld>
            <a:endParaRPr lang="it-IT"/>
          </a:p>
        </p:txBody>
      </p:sp>
    </p:spTree>
    <p:extLst>
      <p:ext uri="{BB962C8B-B14F-4D97-AF65-F5344CB8AC3E}">
        <p14:creationId xmlns:p14="http://schemas.microsoft.com/office/powerpoint/2010/main" val="1020003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a:t>Fare clic per modificare lo stile del titolo</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E9E6D975-ABE9-445C-86AD-7C84241FA8AE}" type="datetime1">
              <a:rPr lang="it-IT" smtClean="0"/>
              <a:t>02/05/2018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A92C373-3B1C-42EF-A527-5B7EDF46AFCC}" type="slidenum">
              <a:rPr lang="it-IT" smtClean="0"/>
              <a:t>‹N›</a:t>
            </a:fld>
            <a:endParaRPr lang="it-IT"/>
          </a:p>
        </p:txBody>
      </p:sp>
    </p:spTree>
    <p:extLst>
      <p:ext uri="{BB962C8B-B14F-4D97-AF65-F5344CB8AC3E}">
        <p14:creationId xmlns:p14="http://schemas.microsoft.com/office/powerpoint/2010/main" val="36389349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a:t>Fare clic per modificare lo stile del titolo</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Fare clic per modificare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BB735C7B-2E08-4CEC-86BE-6A24333D4472}" type="datetime1">
              <a:rPr lang="it-IT" smtClean="0"/>
              <a:t>02/05/2018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A92C373-3B1C-42EF-A527-5B7EDF46AFCC}" type="slidenum">
              <a:rPr lang="it-IT" smtClean="0"/>
              <a:t>‹N›</a:t>
            </a:fld>
            <a:endParaRPr lang="it-IT"/>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421845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192557A1-8A7C-4026-8C8C-1DB92B86474D}" type="datetime1">
              <a:rPr lang="it-IT" smtClean="0"/>
              <a:t>02/05/2018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A92C373-3B1C-42EF-A527-5B7EDF46AFCC}" type="slidenum">
              <a:rPr lang="it-IT" smtClean="0"/>
              <a:t>‹N›</a:t>
            </a:fld>
            <a:endParaRPr lang="it-IT"/>
          </a:p>
        </p:txBody>
      </p:sp>
    </p:spTree>
    <p:extLst>
      <p:ext uri="{BB962C8B-B14F-4D97-AF65-F5344CB8AC3E}">
        <p14:creationId xmlns:p14="http://schemas.microsoft.com/office/powerpoint/2010/main" val="851975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51DCBFD-98CF-47C0-8516-E07C1548FFFE}" type="datetime1">
              <a:rPr lang="it-IT" smtClean="0"/>
              <a:t>02/05/2018</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A92C373-3B1C-42EF-A527-5B7EDF46AFCC}" type="slidenum">
              <a:rPr lang="it-IT" smtClean="0"/>
              <a:t>‹N›</a:t>
            </a:fld>
            <a:endParaRPr lang="it-IT"/>
          </a:p>
        </p:txBody>
      </p:sp>
    </p:spTree>
    <p:extLst>
      <p:ext uri="{BB962C8B-B14F-4D97-AF65-F5344CB8AC3E}">
        <p14:creationId xmlns:p14="http://schemas.microsoft.com/office/powerpoint/2010/main" val="39709723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9DAB288-384A-4291-80AF-FA0B32C82428}" type="datetime1">
              <a:rPr lang="it-IT" smtClean="0"/>
              <a:t>02/05/2018</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A92C373-3B1C-42EF-A527-5B7EDF46AFCC}" type="slidenum">
              <a:rPr lang="it-IT" smtClean="0"/>
              <a:t>‹N›</a:t>
            </a:fld>
            <a:endParaRPr lang="it-IT"/>
          </a:p>
        </p:txBody>
      </p:sp>
    </p:spTree>
    <p:extLst>
      <p:ext uri="{BB962C8B-B14F-4D97-AF65-F5344CB8AC3E}">
        <p14:creationId xmlns:p14="http://schemas.microsoft.com/office/powerpoint/2010/main" val="2095440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09ADCF8-1751-4298-A77E-B4054DA49D9E}" type="datetime1">
              <a:rPr lang="it-IT" smtClean="0"/>
              <a:t>02/05/2018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A92C373-3B1C-42EF-A527-5B7EDF46AFCC}" type="slidenum">
              <a:rPr lang="it-IT" smtClean="0"/>
              <a:t>‹N›</a:t>
            </a:fld>
            <a:endParaRPr lang="it-IT"/>
          </a:p>
        </p:txBody>
      </p:sp>
    </p:spTree>
    <p:extLst>
      <p:ext uri="{BB962C8B-B14F-4D97-AF65-F5344CB8AC3E}">
        <p14:creationId xmlns:p14="http://schemas.microsoft.com/office/powerpoint/2010/main" val="2722639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E9A6A78-CFEF-4CAE-846A-0E6B9F6621C9}" type="datetime1">
              <a:rPr lang="it-IT" smtClean="0"/>
              <a:t>02/05/2018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A92C373-3B1C-42EF-A527-5B7EDF46AFCC}" type="slidenum">
              <a:rPr lang="it-IT" smtClean="0"/>
              <a:t>‹N›</a:t>
            </a:fld>
            <a:endParaRPr lang="it-IT"/>
          </a:p>
        </p:txBody>
      </p:sp>
    </p:spTree>
    <p:extLst>
      <p:ext uri="{BB962C8B-B14F-4D97-AF65-F5344CB8AC3E}">
        <p14:creationId xmlns:p14="http://schemas.microsoft.com/office/powerpoint/2010/main" val="367907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D49D4A33-B9FF-4FFB-A59A-994498DD46A6}" type="datetime1">
              <a:rPr lang="it-IT" smtClean="0"/>
              <a:t>02/05/2018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A92C373-3B1C-42EF-A527-5B7EDF46AFCC}" type="slidenum">
              <a:rPr lang="it-IT" smtClean="0"/>
              <a:t>‹N›</a:t>
            </a:fld>
            <a:endParaRPr lang="it-IT"/>
          </a:p>
        </p:txBody>
      </p:sp>
    </p:spTree>
    <p:extLst>
      <p:ext uri="{BB962C8B-B14F-4D97-AF65-F5344CB8AC3E}">
        <p14:creationId xmlns:p14="http://schemas.microsoft.com/office/powerpoint/2010/main" val="2238362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47440145-4942-4EE0-9FA4-C07D634AEAE1}" type="datetime1">
              <a:rPr lang="it-IT" smtClean="0"/>
              <a:t>02/05/2018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A92C373-3B1C-42EF-A527-5B7EDF46AFCC}" type="slidenum">
              <a:rPr lang="it-IT" smtClean="0"/>
              <a:t>‹N›</a:t>
            </a:fld>
            <a:endParaRPr lang="it-IT"/>
          </a:p>
        </p:txBody>
      </p:sp>
    </p:spTree>
    <p:extLst>
      <p:ext uri="{BB962C8B-B14F-4D97-AF65-F5344CB8AC3E}">
        <p14:creationId xmlns:p14="http://schemas.microsoft.com/office/powerpoint/2010/main" val="2019966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0AB9562-2581-4E94-8CEC-06DE83B3DCF4}" type="datetime1">
              <a:rPr lang="it-IT" smtClean="0"/>
              <a:t>02/05/2018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A92C373-3B1C-42EF-A527-5B7EDF46AFCC}" type="slidenum">
              <a:rPr lang="it-IT" smtClean="0"/>
              <a:t>‹N›</a:t>
            </a:fld>
            <a:endParaRPr lang="it-IT"/>
          </a:p>
        </p:txBody>
      </p:sp>
    </p:spTree>
    <p:extLst>
      <p:ext uri="{BB962C8B-B14F-4D97-AF65-F5344CB8AC3E}">
        <p14:creationId xmlns:p14="http://schemas.microsoft.com/office/powerpoint/2010/main" val="4138178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27933150-B5D5-4665-9D12-159D46CE2C70}" type="datetime1">
              <a:rPr lang="it-IT" smtClean="0"/>
              <a:t>02/05/2018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A92C373-3B1C-42EF-A527-5B7EDF46AFCC}" type="slidenum">
              <a:rPr lang="it-IT" smtClean="0"/>
              <a:t>‹N›</a:t>
            </a:fld>
            <a:endParaRPr lang="it-IT"/>
          </a:p>
        </p:txBody>
      </p:sp>
    </p:spTree>
    <p:extLst>
      <p:ext uri="{BB962C8B-B14F-4D97-AF65-F5344CB8AC3E}">
        <p14:creationId xmlns:p14="http://schemas.microsoft.com/office/powerpoint/2010/main" val="3885613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7" name="Date Placeholder 2"/>
          <p:cNvSpPr>
            <a:spLocks noGrp="1"/>
          </p:cNvSpPr>
          <p:nvPr>
            <p:ph type="dt" sz="half" idx="10"/>
          </p:nvPr>
        </p:nvSpPr>
        <p:spPr/>
        <p:txBody>
          <a:bodyPr/>
          <a:lstStyle/>
          <a:p>
            <a:fld id="{C142635B-B430-47BD-B297-164D145877A6}" type="datetime1">
              <a:rPr lang="it-IT" smtClean="0"/>
              <a:t>02/05/2018</a:t>
            </a:fld>
            <a:endParaRPr lang="it-IT"/>
          </a:p>
        </p:txBody>
      </p:sp>
      <p:sp>
        <p:nvSpPr>
          <p:cNvPr id="5" name="Footer Placeholder 3"/>
          <p:cNvSpPr>
            <a:spLocks noGrp="1"/>
          </p:cNvSpPr>
          <p:nvPr>
            <p:ph type="ftr" sz="quarter" idx="11"/>
          </p:nvPr>
        </p:nvSpPr>
        <p:spPr/>
        <p:txBody>
          <a:bodyPr/>
          <a:lstStyle/>
          <a:p>
            <a:endParaRPr lang="it-IT"/>
          </a:p>
        </p:txBody>
      </p:sp>
      <p:sp>
        <p:nvSpPr>
          <p:cNvPr id="6" name="Slide Number Placeholder 4"/>
          <p:cNvSpPr>
            <a:spLocks noGrp="1"/>
          </p:cNvSpPr>
          <p:nvPr>
            <p:ph type="sldNum" sz="quarter" idx="12"/>
          </p:nvPr>
        </p:nvSpPr>
        <p:spPr/>
        <p:txBody>
          <a:bodyPr/>
          <a:lstStyle/>
          <a:p>
            <a:fld id="{7A92C373-3B1C-42EF-A527-5B7EDF46AFCC}" type="slidenum">
              <a:rPr lang="it-IT" smtClean="0"/>
              <a:t>‹N›</a:t>
            </a:fld>
            <a:endParaRPr lang="it-IT"/>
          </a:p>
        </p:txBody>
      </p:sp>
    </p:spTree>
    <p:extLst>
      <p:ext uri="{BB962C8B-B14F-4D97-AF65-F5344CB8AC3E}">
        <p14:creationId xmlns:p14="http://schemas.microsoft.com/office/powerpoint/2010/main" val="261615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E0A772C-F045-4FE5-BC43-44E34B9006AD}" type="datetime1">
              <a:rPr lang="it-IT" smtClean="0"/>
              <a:t>02/05/2018</a:t>
            </a:fld>
            <a:endParaRPr lang="it-IT"/>
          </a:p>
        </p:txBody>
      </p:sp>
      <p:sp>
        <p:nvSpPr>
          <p:cNvPr id="5" name="Footer Placeholder 2"/>
          <p:cNvSpPr>
            <a:spLocks noGrp="1"/>
          </p:cNvSpPr>
          <p:nvPr>
            <p:ph type="ftr" sz="quarter" idx="11"/>
          </p:nvPr>
        </p:nvSpPr>
        <p:spPr/>
        <p:txBody>
          <a:bodyPr/>
          <a:lstStyle/>
          <a:p>
            <a:endParaRPr lang="it-IT"/>
          </a:p>
        </p:txBody>
      </p:sp>
      <p:sp>
        <p:nvSpPr>
          <p:cNvPr id="6" name="Slide Number Placeholder 3"/>
          <p:cNvSpPr>
            <a:spLocks noGrp="1"/>
          </p:cNvSpPr>
          <p:nvPr>
            <p:ph type="sldNum" sz="quarter" idx="12"/>
          </p:nvPr>
        </p:nvSpPr>
        <p:spPr/>
        <p:txBody>
          <a:bodyPr/>
          <a:lstStyle/>
          <a:p>
            <a:fld id="{7A92C373-3B1C-42EF-A527-5B7EDF46AFCC}" type="slidenum">
              <a:rPr lang="it-IT" smtClean="0"/>
              <a:t>‹N›</a:t>
            </a:fld>
            <a:endParaRPr lang="it-IT"/>
          </a:p>
        </p:txBody>
      </p:sp>
    </p:spTree>
    <p:extLst>
      <p:ext uri="{BB962C8B-B14F-4D97-AF65-F5344CB8AC3E}">
        <p14:creationId xmlns:p14="http://schemas.microsoft.com/office/powerpoint/2010/main" val="2115614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7" name="Date Placeholder 4"/>
          <p:cNvSpPr>
            <a:spLocks noGrp="1"/>
          </p:cNvSpPr>
          <p:nvPr>
            <p:ph type="dt" sz="half" idx="10"/>
          </p:nvPr>
        </p:nvSpPr>
        <p:spPr/>
        <p:txBody>
          <a:bodyPr/>
          <a:lstStyle/>
          <a:p>
            <a:fld id="{AD5B0055-E2B0-4640-BD67-A4825E8870D2}" type="datetime1">
              <a:rPr lang="it-IT" smtClean="0"/>
              <a:t>02/05/2018</a:t>
            </a:fld>
            <a:endParaRPr lang="it-IT"/>
          </a:p>
        </p:txBody>
      </p:sp>
      <p:sp>
        <p:nvSpPr>
          <p:cNvPr id="5" name="Footer Placeholder 5"/>
          <p:cNvSpPr>
            <a:spLocks noGrp="1"/>
          </p:cNvSpPr>
          <p:nvPr>
            <p:ph type="ftr" sz="quarter" idx="11"/>
          </p:nvPr>
        </p:nvSpPr>
        <p:spPr/>
        <p:txBody>
          <a:bodyPr/>
          <a:lstStyle/>
          <a:p>
            <a:endParaRPr lang="it-IT"/>
          </a:p>
        </p:txBody>
      </p:sp>
      <p:sp>
        <p:nvSpPr>
          <p:cNvPr id="6" name="Slide Number Placeholder 6"/>
          <p:cNvSpPr>
            <a:spLocks noGrp="1"/>
          </p:cNvSpPr>
          <p:nvPr>
            <p:ph type="sldNum" sz="quarter" idx="12"/>
          </p:nvPr>
        </p:nvSpPr>
        <p:spPr/>
        <p:txBody>
          <a:bodyPr/>
          <a:lstStyle/>
          <a:p>
            <a:fld id="{7A92C373-3B1C-42EF-A527-5B7EDF46AFCC}" type="slidenum">
              <a:rPr lang="it-IT" smtClean="0"/>
              <a:t>‹N›</a:t>
            </a:fld>
            <a:endParaRPr lang="it-IT"/>
          </a:p>
        </p:txBody>
      </p:sp>
    </p:spTree>
    <p:extLst>
      <p:ext uri="{BB962C8B-B14F-4D97-AF65-F5344CB8AC3E}">
        <p14:creationId xmlns:p14="http://schemas.microsoft.com/office/powerpoint/2010/main" val="2521985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06B514F6-7216-4250-90A7-0A0FD7BC8A07}" type="datetime1">
              <a:rPr lang="it-IT" smtClean="0"/>
              <a:t>02/05/2018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A92C373-3B1C-42EF-A527-5B7EDF46AFCC}" type="slidenum">
              <a:rPr lang="it-IT" smtClean="0"/>
              <a:t>‹N›</a:t>
            </a:fld>
            <a:endParaRPr lang="it-IT"/>
          </a:p>
        </p:txBody>
      </p:sp>
    </p:spTree>
    <p:extLst>
      <p:ext uri="{BB962C8B-B14F-4D97-AF65-F5344CB8AC3E}">
        <p14:creationId xmlns:p14="http://schemas.microsoft.com/office/powerpoint/2010/main" val="3012868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CE6E5AB-A2D0-47A9-AB9F-D24336A4EEE1}" type="datetime1">
              <a:rPr lang="it-IT" smtClean="0"/>
              <a:t>02/05/2018</a:t>
            </a:fld>
            <a:endParaRPr lang="it-IT"/>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A92C373-3B1C-42EF-A527-5B7EDF46AFCC}" type="slidenum">
              <a:rPr lang="it-IT" smtClean="0"/>
              <a:t>‹N›</a:t>
            </a:fld>
            <a:endParaRPr lang="it-IT"/>
          </a:p>
        </p:txBody>
      </p:sp>
    </p:spTree>
    <p:extLst>
      <p:ext uri="{BB962C8B-B14F-4D97-AF65-F5344CB8AC3E}">
        <p14:creationId xmlns:p14="http://schemas.microsoft.com/office/powerpoint/2010/main" val="836993336"/>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73701" y="1995796"/>
            <a:ext cx="11538551" cy="3503130"/>
          </a:xfrm>
          <a:ln>
            <a:solidFill>
              <a:schemeClr val="tx1"/>
            </a:solidFill>
          </a:ln>
          <a:effectLst>
            <a:innerShdw blurRad="63500" dist="50800" dir="16200000">
              <a:prstClr val="black">
                <a:alpha val="50000"/>
              </a:prstClr>
            </a:innerShdw>
          </a:effectLst>
        </p:spPr>
        <p:style>
          <a:lnRef idx="1">
            <a:schemeClr val="accent4"/>
          </a:lnRef>
          <a:fillRef idx="3">
            <a:schemeClr val="accent4"/>
          </a:fillRef>
          <a:effectRef idx="2">
            <a:schemeClr val="accent4"/>
          </a:effectRef>
          <a:fontRef idx="minor">
            <a:schemeClr val="lt1"/>
          </a:fontRef>
        </p:style>
        <p:txBody>
          <a:bodyPr/>
          <a:lstStyle/>
          <a:p>
            <a:pPr algn="ct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r>
              <a:rPr lang="it-IT" sz="3600" b="1" dirty="0">
                <a:effectLst>
                  <a:outerShdw blurRad="38100" dist="38100" dir="2700000" algn="tl">
                    <a:srgbClr val="000000">
                      <a:alpha val="43137"/>
                    </a:srgbClr>
                  </a:outerShdw>
                </a:effectLst>
              </a:rPr>
              <a:t>IL SISTEMA ASNACODI – CONDIFESA</a:t>
            </a:r>
            <a:br>
              <a:rPr lang="it-IT" sz="3600" b="1" dirty="0">
                <a:effectLst>
                  <a:outerShdw blurRad="38100" dist="38100" dir="2700000" algn="tl">
                    <a:srgbClr val="000000">
                      <a:alpha val="43137"/>
                    </a:srgbClr>
                  </a:outerShdw>
                </a:effectLst>
              </a:rPr>
            </a:br>
            <a:r>
              <a:rPr lang="it-IT" sz="3600" b="1" dirty="0">
                <a:effectLst>
                  <a:outerShdw blurRad="38100" dist="38100" dir="2700000" algn="tl">
                    <a:srgbClr val="000000">
                      <a:alpha val="43137"/>
                    </a:srgbClr>
                  </a:outerShdw>
                </a:effectLst>
              </a:rPr>
              <a:t>L’INNOVAZIONE AL SERVIZIO DELLE IMPRESE NELLA GESTIONE DEL RISCHIO</a:t>
            </a:r>
            <a:br>
              <a:rPr lang="it-IT" sz="3600" b="1" dirty="0">
                <a:effectLst>
                  <a:outerShdw blurRad="38100" dist="38100" dir="2700000" algn="tl">
                    <a:srgbClr val="000000">
                      <a:alpha val="43137"/>
                    </a:srgbClr>
                  </a:outerShdw>
                </a:effectLst>
              </a:rPr>
            </a:br>
            <a:r>
              <a:rPr lang="it-IT" sz="4800" b="1" dirty="0">
                <a:solidFill>
                  <a:srgbClr val="FF0000"/>
                </a:solidFill>
                <a:effectLst>
                  <a:outerShdw blurRad="38100" dist="38100" dir="2700000" algn="tl">
                    <a:srgbClr val="000000">
                      <a:alpha val="43137"/>
                    </a:srgbClr>
                  </a:outerShdw>
                </a:effectLst>
              </a:rPr>
              <a:t>MACFRUT</a:t>
            </a:r>
            <a:br>
              <a:rPr lang="it-IT" sz="4800" b="1" dirty="0">
                <a:solidFill>
                  <a:srgbClr val="FF0000"/>
                </a:solidFill>
                <a:effectLst>
                  <a:outerShdw blurRad="38100" dist="38100" dir="2700000" algn="tl">
                    <a:srgbClr val="000000">
                      <a:alpha val="43137"/>
                    </a:srgbClr>
                  </a:outerShdw>
                </a:effectLst>
              </a:rPr>
            </a:br>
            <a:r>
              <a:rPr lang="it-IT" sz="2800" b="1" dirty="0">
                <a:solidFill>
                  <a:srgbClr val="FF0000"/>
                </a:solidFill>
                <a:effectLst>
                  <a:outerShdw blurRad="38100" dist="38100" dir="2700000" algn="tl">
                    <a:srgbClr val="000000">
                      <a:alpha val="43137"/>
                    </a:srgbClr>
                  </a:outerShdw>
                </a:effectLst>
              </a:rPr>
              <a:t>RIMINI 11 MAGGIO 2018</a:t>
            </a:r>
            <a:endParaRPr lang="it-IT" dirty="0">
              <a:solidFill>
                <a:srgbClr val="FF0000"/>
              </a:solidFill>
            </a:endParaRPr>
          </a:p>
        </p:txBody>
      </p:sp>
      <p:pic>
        <p:nvPicPr>
          <p:cNvPr id="1026" name="Picture 2" descr="cid:01A7C54D-A22E-499E-9F27-6EF5A24B21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378" y="225631"/>
            <a:ext cx="4218775" cy="115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numero diapositiva 2">
            <a:extLst>
              <a:ext uri="{FF2B5EF4-FFF2-40B4-BE49-F238E27FC236}">
                <a16:creationId xmlns:a16="http://schemas.microsoft.com/office/drawing/2014/main" id="{17ECE112-8355-4E55-9931-A862EBF53A12}"/>
              </a:ext>
            </a:extLst>
          </p:cNvPr>
          <p:cNvSpPr>
            <a:spLocks noGrp="1"/>
          </p:cNvSpPr>
          <p:nvPr>
            <p:ph type="sldNum" sz="quarter" idx="12"/>
          </p:nvPr>
        </p:nvSpPr>
        <p:spPr/>
        <p:txBody>
          <a:bodyPr/>
          <a:lstStyle/>
          <a:p>
            <a:fld id="{7A92C373-3B1C-42EF-A527-5B7EDF46AFCC}" type="slidenum">
              <a:rPr lang="it-IT" smtClean="0"/>
              <a:t>1</a:t>
            </a:fld>
            <a:endParaRPr lang="it-IT"/>
          </a:p>
        </p:txBody>
      </p:sp>
      <p:sp>
        <p:nvSpPr>
          <p:cNvPr id="5" name="Titolo 1">
            <a:extLst>
              <a:ext uri="{FF2B5EF4-FFF2-40B4-BE49-F238E27FC236}">
                <a16:creationId xmlns:a16="http://schemas.microsoft.com/office/drawing/2014/main" id="{04BFD330-C668-46D7-B8C1-6309777FE58B}"/>
              </a:ext>
            </a:extLst>
          </p:cNvPr>
          <p:cNvSpPr txBox="1">
            <a:spLocks/>
          </p:cNvSpPr>
          <p:nvPr/>
        </p:nvSpPr>
        <p:spPr>
          <a:xfrm>
            <a:off x="373701" y="5937721"/>
            <a:ext cx="4022935" cy="563287"/>
          </a:xfrm>
          <a:prstGeom prst="rect">
            <a:avLst/>
          </a:prstGeom>
          <a:ln w="9525" cap="rnd" cmpd="sng" algn="ctr">
            <a:solidFill>
              <a:schemeClr val="tx1"/>
            </a:solidFill>
            <a:prstDash val="solid"/>
          </a:ln>
          <a:effectLst>
            <a:innerShdw blurRad="63500" dist="50800" dir="16200000">
              <a:prstClr val="black">
                <a:alpha val="50000"/>
              </a:prstClr>
            </a:innerShdw>
          </a:effectLst>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b">
            <a:noAutofit/>
          </a:bodyPr>
          <a:lstStyle>
            <a:lvl1pPr algn="l" defTabSz="457200" rtl="0" eaLnBrk="1" latinLnBrk="0" hangingPunct="1">
              <a:spcBef>
                <a:spcPct val="0"/>
              </a:spcBef>
              <a:buNone/>
              <a:defRPr sz="7200" b="0" i="0" kern="1200">
                <a:solidFill>
                  <a:schemeClr val="lt1"/>
                </a:solidFill>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br>
              <a:rPr lang="it-IT" sz="4800" b="1" dirty="0">
                <a:effectLst>
                  <a:outerShdw blurRad="38100" dist="38100" dir="2700000" algn="tl">
                    <a:srgbClr val="000000">
                      <a:alpha val="43137"/>
                    </a:srgbClr>
                  </a:outerShdw>
                </a:effectLst>
              </a:rPr>
            </a:br>
            <a:r>
              <a:rPr lang="it-IT" sz="2400" b="1" dirty="0">
                <a:effectLst>
                  <a:outerShdw blurRad="38100" dist="38100" dir="2700000" algn="tl">
                    <a:srgbClr val="000000">
                      <a:alpha val="43137"/>
                    </a:srgbClr>
                  </a:outerShdw>
                </a:effectLst>
              </a:rPr>
              <a:t>PAOLA GROSSI</a:t>
            </a:r>
            <a:endParaRPr lang="it-IT" sz="2400" dirty="0">
              <a:solidFill>
                <a:srgbClr val="FF0000"/>
              </a:solidFill>
            </a:endParaRPr>
          </a:p>
        </p:txBody>
      </p:sp>
    </p:spTree>
    <p:extLst>
      <p:ext uri="{BB962C8B-B14F-4D97-AF65-F5344CB8AC3E}">
        <p14:creationId xmlns:p14="http://schemas.microsoft.com/office/powerpoint/2010/main" val="464138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6F167B-4490-4DEB-9FB3-BE2EBFE7D8EB}"/>
              </a:ext>
            </a:extLst>
          </p:cNvPr>
          <p:cNvSpPr>
            <a:spLocks noGrp="1"/>
          </p:cNvSpPr>
          <p:nvPr>
            <p:ph type="title"/>
          </p:nvPr>
        </p:nvSpPr>
        <p:spPr>
          <a:xfrm>
            <a:off x="821476" y="1"/>
            <a:ext cx="9404723" cy="1590804"/>
          </a:xfrm>
        </p:spPr>
        <p:txBody>
          <a:bodyPr/>
          <a:lstStyle/>
          <a:p>
            <a:pPr algn="ctr"/>
            <a:r>
              <a:rPr lang="it-IT" sz="3600" b="1" dirty="0">
                <a:solidFill>
                  <a:srgbClr val="FF0000"/>
                </a:solidFill>
              </a:rPr>
              <a:t>REG.2393/2017</a:t>
            </a:r>
            <a:br>
              <a:rPr lang="it-IT" sz="3600" b="1" dirty="0">
                <a:solidFill>
                  <a:srgbClr val="FF0000"/>
                </a:solidFill>
              </a:rPr>
            </a:br>
            <a:r>
              <a:rPr lang="it-IT" sz="3600" b="1" dirty="0">
                <a:solidFill>
                  <a:srgbClr val="FF0000"/>
                </a:solidFill>
              </a:rPr>
              <a:t>MODIFICHE AL REG.1305</a:t>
            </a:r>
            <a:br>
              <a:rPr lang="it-IT" sz="4000" b="1" dirty="0"/>
            </a:br>
            <a:r>
              <a:rPr lang="it-IT" sz="4000" b="1" dirty="0"/>
              <a:t>SOGLIA </a:t>
            </a:r>
          </a:p>
        </p:txBody>
      </p:sp>
      <p:sp>
        <p:nvSpPr>
          <p:cNvPr id="3" name="Segnaposto contenuto 2">
            <a:extLst>
              <a:ext uri="{FF2B5EF4-FFF2-40B4-BE49-F238E27FC236}">
                <a16:creationId xmlns:a16="http://schemas.microsoft.com/office/drawing/2014/main" id="{A132F628-6C1A-4C72-AB59-3183070360EC}"/>
              </a:ext>
            </a:extLst>
          </p:cNvPr>
          <p:cNvSpPr>
            <a:spLocks noGrp="1"/>
          </p:cNvSpPr>
          <p:nvPr>
            <p:ph idx="1"/>
          </p:nvPr>
        </p:nvSpPr>
        <p:spPr>
          <a:xfrm>
            <a:off x="0" y="1841326"/>
            <a:ext cx="12192000" cy="4017718"/>
          </a:xfrm>
        </p:spPr>
        <p:txBody>
          <a:bodyPr>
            <a:noAutofit/>
          </a:bodyPr>
          <a:lstStyle/>
          <a:p>
            <a:r>
              <a:rPr lang="it-IT" sz="3200" b="1" dirty="0"/>
              <a:t>POLIZZE FINANZIATE DAL PSRN: SOGLIA ABBASSATA DAL 30% AL                                                                                       </a:t>
            </a:r>
            <a:r>
              <a:rPr lang="it-IT" sz="3200" b="1" dirty="0">
                <a:solidFill>
                  <a:srgbClr val="FF0000"/>
                </a:solidFill>
              </a:rPr>
              <a:t>20%</a:t>
            </a:r>
            <a:r>
              <a:rPr lang="it-IT" sz="3200" b="1" dirty="0"/>
              <a:t>                      </a:t>
            </a:r>
            <a:r>
              <a:rPr lang="it-IT" sz="3200" b="1" dirty="0">
                <a:solidFill>
                  <a:srgbClr val="FF0000"/>
                </a:solidFill>
              </a:rPr>
              <a:t> </a:t>
            </a:r>
            <a:endParaRPr lang="it-IT" sz="3200" b="1" dirty="0"/>
          </a:p>
          <a:p>
            <a:endParaRPr lang="it-IT" sz="3200" b="1" dirty="0"/>
          </a:p>
          <a:p>
            <a:r>
              <a:rPr lang="it-IT" sz="3200" b="1" dirty="0"/>
              <a:t>POLIZZE SPERIMENTALI SUI RICAVI REGIME «DE MINIMIS»  SOGLIA                                                                               </a:t>
            </a:r>
            <a:r>
              <a:rPr lang="it-IT" sz="3200" b="1" dirty="0">
                <a:solidFill>
                  <a:srgbClr val="FF0000"/>
                </a:solidFill>
              </a:rPr>
              <a:t>20%</a:t>
            </a:r>
          </a:p>
          <a:p>
            <a:r>
              <a:rPr lang="it-IT" sz="3200" b="1" dirty="0"/>
              <a:t>POLIZZE SPERIMENTALI INDEX BASED AIUTI DI STATO IN ESENZIONE (REG. 702/2014) SOGLIA                               </a:t>
            </a:r>
            <a:r>
              <a:rPr lang="it-IT" sz="3200" b="1" dirty="0">
                <a:solidFill>
                  <a:srgbClr val="FF0000"/>
                </a:solidFill>
              </a:rPr>
              <a:t>30% </a:t>
            </a:r>
            <a:endParaRPr lang="it-IT" sz="3200" dirty="0">
              <a:solidFill>
                <a:srgbClr val="FF0000"/>
              </a:solidFill>
            </a:endParaRPr>
          </a:p>
        </p:txBody>
      </p:sp>
      <p:sp>
        <p:nvSpPr>
          <p:cNvPr id="4" name="Segnaposto numero diapositiva 3">
            <a:extLst>
              <a:ext uri="{FF2B5EF4-FFF2-40B4-BE49-F238E27FC236}">
                <a16:creationId xmlns:a16="http://schemas.microsoft.com/office/drawing/2014/main" id="{5670988C-A4D2-439F-B1CF-A97F982704BD}"/>
              </a:ext>
            </a:extLst>
          </p:cNvPr>
          <p:cNvSpPr>
            <a:spLocks noGrp="1"/>
          </p:cNvSpPr>
          <p:nvPr>
            <p:ph type="sldNum" sz="quarter" idx="12"/>
          </p:nvPr>
        </p:nvSpPr>
        <p:spPr/>
        <p:txBody>
          <a:bodyPr/>
          <a:lstStyle/>
          <a:p>
            <a:fld id="{7A92C373-3B1C-42EF-A527-5B7EDF46AFCC}" type="slidenum">
              <a:rPr lang="it-IT" smtClean="0"/>
              <a:t>10</a:t>
            </a:fld>
            <a:endParaRPr lang="it-IT"/>
          </a:p>
        </p:txBody>
      </p:sp>
      <p:pic>
        <p:nvPicPr>
          <p:cNvPr id="5" name="Picture 2" descr="cid:01A7C54D-A22E-499E-9F27-6EF5A24B21A5">
            <a:extLst>
              <a:ext uri="{FF2B5EF4-FFF2-40B4-BE49-F238E27FC236}">
                <a16:creationId xmlns:a16="http://schemas.microsoft.com/office/drawing/2014/main" id="{E5603D21-7036-4122-954C-929027D84B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12987"/>
            <a:ext cx="2272991" cy="62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4122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71C4B9-CF31-48EE-80F6-5BC99602B007}"/>
              </a:ext>
            </a:extLst>
          </p:cNvPr>
          <p:cNvSpPr>
            <a:spLocks noGrp="1"/>
          </p:cNvSpPr>
          <p:nvPr>
            <p:ph type="title"/>
          </p:nvPr>
        </p:nvSpPr>
        <p:spPr>
          <a:xfrm>
            <a:off x="-125260" y="1"/>
            <a:ext cx="12079265" cy="1139868"/>
          </a:xfrm>
        </p:spPr>
        <p:txBody>
          <a:bodyPr/>
          <a:lstStyle/>
          <a:p>
            <a:pPr algn="ctr"/>
            <a:r>
              <a:rPr lang="it-IT" sz="3200" b="1" dirty="0">
                <a:solidFill>
                  <a:srgbClr val="FF0000"/>
                </a:solidFill>
              </a:rPr>
              <a:t>PAA 2018 </a:t>
            </a:r>
            <a:r>
              <a:rPr lang="it-IT" sz="3200" b="1" dirty="0"/>
              <a:t>POLIZZE INDEX BASED</a:t>
            </a:r>
            <a:br>
              <a:rPr lang="it-IT" sz="3200" b="1" dirty="0"/>
            </a:br>
            <a:r>
              <a:rPr lang="it-IT" sz="3200" b="1" dirty="0"/>
              <a:t> CEREALI, FORAGGERE E OLEAGINOSE</a:t>
            </a:r>
            <a:br>
              <a:rPr lang="it-IT" sz="3200" b="1" dirty="0"/>
            </a:br>
            <a:endParaRPr lang="it-IT" sz="3200" b="1" dirty="0"/>
          </a:p>
        </p:txBody>
      </p:sp>
      <p:sp>
        <p:nvSpPr>
          <p:cNvPr id="3" name="Segnaposto contenuto 2">
            <a:extLst>
              <a:ext uri="{FF2B5EF4-FFF2-40B4-BE49-F238E27FC236}">
                <a16:creationId xmlns:a16="http://schemas.microsoft.com/office/drawing/2014/main" id="{7DFE061E-8DBE-42CF-AC0B-7A2AA4E98B5F}"/>
              </a:ext>
            </a:extLst>
          </p:cNvPr>
          <p:cNvSpPr>
            <a:spLocks noGrp="1"/>
          </p:cNvSpPr>
          <p:nvPr>
            <p:ph idx="1"/>
          </p:nvPr>
        </p:nvSpPr>
        <p:spPr>
          <a:xfrm>
            <a:off x="0" y="1227553"/>
            <a:ext cx="12079266" cy="5409154"/>
          </a:xfrm>
        </p:spPr>
        <p:txBody>
          <a:bodyPr>
            <a:normAutofit fontScale="92500" lnSpcReduction="20000"/>
          </a:bodyPr>
          <a:lstStyle/>
          <a:p>
            <a:pPr algn="just"/>
            <a:r>
              <a:rPr lang="it-IT" sz="3200" b="1" dirty="0"/>
              <a:t>COPRONO </a:t>
            </a:r>
            <a:r>
              <a:rPr lang="it-IT" sz="3200" b="1" dirty="0">
                <a:solidFill>
                  <a:srgbClr val="FF0000"/>
                </a:solidFill>
              </a:rPr>
              <a:t>DANNO</a:t>
            </a:r>
            <a:r>
              <a:rPr lang="it-IT" sz="3200" b="1" dirty="0"/>
              <a:t> DI QUANTITÀ E DI QUALITÀ DOVUTO AD UN </a:t>
            </a:r>
            <a:r>
              <a:rPr lang="it-IT" sz="3200" b="1" dirty="0">
                <a:solidFill>
                  <a:srgbClr val="FF0000"/>
                </a:solidFill>
              </a:rPr>
              <a:t>ANDAMENTO CLIMATICO AVVERSO</a:t>
            </a:r>
            <a:r>
              <a:rPr lang="it-IT" sz="3200" b="1" dirty="0"/>
              <a:t> (IDENTIFICATO TRAMITE SCOSTAMENTO POSITIVO O NEGATIVO RISPETTO A UN INDICE BIOLOGICO E/O METEOROLOGICO) IL RICONOSCIUTO SULLA BASE DELL’EFFETTIVO SCOSTAMENTO RISPETTO AL VALORE DEL SUDDETTO INDICE </a:t>
            </a:r>
          </a:p>
          <a:p>
            <a:pPr algn="just"/>
            <a:r>
              <a:rPr lang="it-IT" sz="3200" b="1" dirty="0">
                <a:solidFill>
                  <a:srgbClr val="FF0000"/>
                </a:solidFill>
              </a:rPr>
              <a:t>INDICE METEOROLOGICO</a:t>
            </a:r>
            <a:r>
              <a:rPr lang="it-IT" sz="3200" b="1" dirty="0"/>
              <a:t>: IDENTIFICA UN EVENTO METEOROLOGICO REGISTRATO SULLA BASE DI UN PARAMETRO PREDEFINITO (SOMMA TEMPERATURE MEDIE GIORNALIERE E/O DELLE PRECIPITAZIONI CUMULATE IN UN DETERMINATO PERIODO DI SVILUPPO DELLA COLTIVAZIONE) POTENZIALMENTE DANNOSO PER LA PRODUZIONE AGRICOLA IN UNA SPECIFICA AREA</a:t>
            </a:r>
          </a:p>
          <a:p>
            <a:endParaRPr lang="it-IT" b="1" dirty="0"/>
          </a:p>
        </p:txBody>
      </p:sp>
      <p:sp>
        <p:nvSpPr>
          <p:cNvPr id="4" name="Segnaposto numero diapositiva 3">
            <a:extLst>
              <a:ext uri="{FF2B5EF4-FFF2-40B4-BE49-F238E27FC236}">
                <a16:creationId xmlns:a16="http://schemas.microsoft.com/office/drawing/2014/main" id="{036531C5-2037-412A-96F2-01F97E71F78D}"/>
              </a:ext>
            </a:extLst>
          </p:cNvPr>
          <p:cNvSpPr>
            <a:spLocks noGrp="1"/>
          </p:cNvSpPr>
          <p:nvPr>
            <p:ph type="sldNum" sz="quarter" idx="12"/>
          </p:nvPr>
        </p:nvSpPr>
        <p:spPr/>
        <p:txBody>
          <a:bodyPr/>
          <a:lstStyle/>
          <a:p>
            <a:fld id="{7A92C373-3B1C-42EF-A527-5B7EDF46AFCC}" type="slidenum">
              <a:rPr lang="it-IT" smtClean="0"/>
              <a:t>11</a:t>
            </a:fld>
            <a:endParaRPr lang="it-IT"/>
          </a:p>
        </p:txBody>
      </p:sp>
      <p:pic>
        <p:nvPicPr>
          <p:cNvPr id="5" name="Picture 2" descr="cid:01A7C54D-A22E-499E-9F27-6EF5A24B21A5">
            <a:extLst>
              <a:ext uri="{FF2B5EF4-FFF2-40B4-BE49-F238E27FC236}">
                <a16:creationId xmlns:a16="http://schemas.microsoft.com/office/drawing/2014/main" id="{5AEAFE51-6F4F-4C85-B9BE-75CBEFB674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9504" y="6100424"/>
            <a:ext cx="2272991" cy="62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6767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71C4B9-CF31-48EE-80F6-5BC99602B007}"/>
              </a:ext>
            </a:extLst>
          </p:cNvPr>
          <p:cNvSpPr>
            <a:spLocks noGrp="1"/>
          </p:cNvSpPr>
          <p:nvPr>
            <p:ph type="title"/>
          </p:nvPr>
        </p:nvSpPr>
        <p:spPr>
          <a:xfrm>
            <a:off x="275573" y="0"/>
            <a:ext cx="11640854" cy="918576"/>
          </a:xfrm>
        </p:spPr>
        <p:txBody>
          <a:bodyPr/>
          <a:lstStyle/>
          <a:p>
            <a:pPr algn="ctr"/>
            <a:r>
              <a:rPr lang="it-IT" sz="2800" b="1" dirty="0">
                <a:solidFill>
                  <a:srgbClr val="FF0000"/>
                </a:solidFill>
              </a:rPr>
              <a:t>PAA 2018 </a:t>
            </a:r>
            <a:r>
              <a:rPr lang="it-IT" sz="2800" b="1" dirty="0"/>
              <a:t>POLIZZE INDEX BASED</a:t>
            </a:r>
            <a:br>
              <a:rPr lang="it-IT" sz="2800" b="1" dirty="0"/>
            </a:br>
            <a:r>
              <a:rPr lang="it-IT" sz="2800" b="1" dirty="0"/>
              <a:t> CEREALI, FORAGGERE E OLEAGINOSE</a:t>
            </a:r>
            <a:br>
              <a:rPr lang="it-IT" sz="2800" b="1" dirty="0"/>
            </a:br>
            <a:endParaRPr lang="it-IT" sz="2800" b="1" dirty="0"/>
          </a:p>
        </p:txBody>
      </p:sp>
      <p:sp>
        <p:nvSpPr>
          <p:cNvPr id="3" name="Segnaposto contenuto 2">
            <a:extLst>
              <a:ext uri="{FF2B5EF4-FFF2-40B4-BE49-F238E27FC236}">
                <a16:creationId xmlns:a16="http://schemas.microsoft.com/office/drawing/2014/main" id="{7DFE061E-8DBE-42CF-AC0B-7A2AA4E98B5F}"/>
              </a:ext>
            </a:extLst>
          </p:cNvPr>
          <p:cNvSpPr>
            <a:spLocks noGrp="1"/>
          </p:cNvSpPr>
          <p:nvPr>
            <p:ph idx="1"/>
          </p:nvPr>
        </p:nvSpPr>
        <p:spPr>
          <a:xfrm>
            <a:off x="0" y="918577"/>
            <a:ext cx="12079266" cy="5344438"/>
          </a:xfrm>
        </p:spPr>
        <p:txBody>
          <a:bodyPr>
            <a:normAutofit fontScale="92500"/>
          </a:bodyPr>
          <a:lstStyle/>
          <a:p>
            <a:pPr algn="just"/>
            <a:r>
              <a:rPr lang="it-IT" sz="3000" b="1" dirty="0">
                <a:solidFill>
                  <a:srgbClr val="FF0000"/>
                </a:solidFill>
              </a:rPr>
              <a:t>INDICE BIOLOGICO: </a:t>
            </a:r>
            <a:r>
              <a:rPr lang="it-IT" sz="3000" b="1" dirty="0"/>
              <a:t>IDENTIFICA UN EVENTO BIOTICO REGISTRATO SULLA BASE DI UN PARAMETRO PREDEFINITO (QUANTITÀ DI BIOMASSA PERSA,IN UN DETERMINATO PERIODO DI SVILUPPO DELLA COLTIVAZIONE) POTENZIALMENTE DANNOSO PER LA PRODUZIONE AGRICOLA IN UNA SPECIFICA AREA DI PRODUZIONE</a:t>
            </a:r>
          </a:p>
          <a:p>
            <a:pPr algn="just"/>
            <a:r>
              <a:rPr lang="it-IT" sz="3000" b="1" dirty="0">
                <a:solidFill>
                  <a:srgbClr val="FF0000"/>
                </a:solidFill>
              </a:rPr>
              <a:t>ANDAMENTO CLIMATICO AVVERSO:</a:t>
            </a:r>
            <a:r>
              <a:rPr lang="it-IT" sz="3000" b="1" dirty="0"/>
              <a:t> ALTERAZIONE DI PARAMETRI COMPRESI NELL’INDICE METEOROLOGICO (PIOVOSITÀ E/O TEMPERATURA CUMULATE NEL PERIODO DI COLTIVAZIONE O IN PARTE DI ESSO CHE SI DISCOSTA SIGNIFICATIVAMENTE DALLA CURVA OTTIMALE PER UNA DETERMINATA COLTURA IN UNA DETERMINATA FASE FENOLOGICA) CHE PRODUCE EFFETTI NEGATIVI SULLA PRODUZIONE MISURABILI CON INDICI BIOLOGICI</a:t>
            </a:r>
          </a:p>
          <a:p>
            <a:endParaRPr lang="it-IT" b="1" dirty="0"/>
          </a:p>
        </p:txBody>
      </p:sp>
      <p:sp>
        <p:nvSpPr>
          <p:cNvPr id="4" name="Segnaposto numero diapositiva 3">
            <a:extLst>
              <a:ext uri="{FF2B5EF4-FFF2-40B4-BE49-F238E27FC236}">
                <a16:creationId xmlns:a16="http://schemas.microsoft.com/office/drawing/2014/main" id="{49B1D377-659D-4E28-B828-5175A74093C1}"/>
              </a:ext>
            </a:extLst>
          </p:cNvPr>
          <p:cNvSpPr>
            <a:spLocks noGrp="1"/>
          </p:cNvSpPr>
          <p:nvPr>
            <p:ph type="sldNum" sz="quarter" idx="12"/>
          </p:nvPr>
        </p:nvSpPr>
        <p:spPr/>
        <p:txBody>
          <a:bodyPr/>
          <a:lstStyle/>
          <a:p>
            <a:fld id="{7A92C373-3B1C-42EF-A527-5B7EDF46AFCC}" type="slidenum">
              <a:rPr lang="it-IT" smtClean="0"/>
              <a:t>12</a:t>
            </a:fld>
            <a:endParaRPr lang="it-IT"/>
          </a:p>
        </p:txBody>
      </p:sp>
      <p:pic>
        <p:nvPicPr>
          <p:cNvPr id="5" name="Picture 2" descr="cid:01A7C54D-A22E-499E-9F27-6EF5A24B21A5">
            <a:extLst>
              <a:ext uri="{FF2B5EF4-FFF2-40B4-BE49-F238E27FC236}">
                <a16:creationId xmlns:a16="http://schemas.microsoft.com/office/drawing/2014/main" id="{DFA66953-68E0-4506-94AD-6B5ABBDC7D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228" y="6234033"/>
            <a:ext cx="2272991" cy="62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93731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71C4B9-CF31-48EE-80F6-5BC99602B007}"/>
              </a:ext>
            </a:extLst>
          </p:cNvPr>
          <p:cNvSpPr>
            <a:spLocks noGrp="1"/>
          </p:cNvSpPr>
          <p:nvPr>
            <p:ph type="title"/>
          </p:nvPr>
        </p:nvSpPr>
        <p:spPr>
          <a:xfrm>
            <a:off x="-125260" y="1"/>
            <a:ext cx="12079265" cy="1139868"/>
          </a:xfrm>
        </p:spPr>
        <p:txBody>
          <a:bodyPr/>
          <a:lstStyle/>
          <a:p>
            <a:pPr algn="ctr"/>
            <a:r>
              <a:rPr lang="it-IT" sz="2800" b="1" dirty="0">
                <a:solidFill>
                  <a:srgbClr val="FF0000"/>
                </a:solidFill>
              </a:rPr>
              <a:t>PAA 2018 </a:t>
            </a:r>
            <a:r>
              <a:rPr lang="it-IT" sz="2800" b="1" dirty="0"/>
              <a:t>POLIZZE INDEX BASED</a:t>
            </a:r>
            <a:br>
              <a:rPr lang="it-IT" sz="2800" b="1" dirty="0"/>
            </a:br>
            <a:r>
              <a:rPr lang="it-IT" sz="2800" b="1" dirty="0"/>
              <a:t> CEREALI, FORAGGERE E OLEAGINOSE</a:t>
            </a:r>
            <a:br>
              <a:rPr lang="it-IT" sz="2800" b="1" dirty="0"/>
            </a:br>
            <a:endParaRPr lang="it-IT" sz="2800" b="1" dirty="0"/>
          </a:p>
        </p:txBody>
      </p:sp>
      <p:sp>
        <p:nvSpPr>
          <p:cNvPr id="3" name="Segnaposto contenuto 2">
            <a:extLst>
              <a:ext uri="{FF2B5EF4-FFF2-40B4-BE49-F238E27FC236}">
                <a16:creationId xmlns:a16="http://schemas.microsoft.com/office/drawing/2014/main" id="{7DFE061E-8DBE-42CF-AC0B-7A2AA4E98B5F}"/>
              </a:ext>
            </a:extLst>
          </p:cNvPr>
          <p:cNvSpPr>
            <a:spLocks noGrp="1"/>
          </p:cNvSpPr>
          <p:nvPr>
            <p:ph idx="1"/>
          </p:nvPr>
        </p:nvSpPr>
        <p:spPr>
          <a:xfrm>
            <a:off x="0" y="1139869"/>
            <a:ext cx="12079266" cy="5496838"/>
          </a:xfrm>
        </p:spPr>
        <p:txBody>
          <a:bodyPr>
            <a:normAutofit fontScale="85000" lnSpcReduction="10000"/>
          </a:bodyPr>
          <a:lstStyle/>
          <a:p>
            <a:r>
              <a:rPr lang="it-IT" sz="3300" b="1" dirty="0">
                <a:solidFill>
                  <a:srgbClr val="FF0000"/>
                </a:solidFill>
              </a:rPr>
              <a:t>SOGLIA</a:t>
            </a:r>
            <a:r>
              <a:rPr lang="it-IT" sz="3300" b="1" dirty="0"/>
              <a:t> DI DANNO SULL’INTERA PRODUZIONE ASSICURATA PER COMUNE                                                                                   </a:t>
            </a:r>
            <a:r>
              <a:rPr lang="it-IT" sz="3300" b="1" dirty="0">
                <a:solidFill>
                  <a:srgbClr val="FF0000"/>
                </a:solidFill>
              </a:rPr>
              <a:t> 30% </a:t>
            </a:r>
          </a:p>
          <a:p>
            <a:pPr algn="just"/>
            <a:r>
              <a:rPr lang="it-IT" sz="3300" b="1" dirty="0">
                <a:solidFill>
                  <a:srgbClr val="FF0000"/>
                </a:solidFill>
              </a:rPr>
              <a:t>DANNO</a:t>
            </a:r>
            <a:r>
              <a:rPr lang="it-IT" sz="3300" b="1" dirty="0"/>
              <a:t> PERDITE EFFETTIVE DI UN SINGOLO AGRICOLTORE IN UN DETERMINATO ANNO, DISTINGUENDO TRA DANNI CAUSATI DA UN ANDAMENTO CLIMATICO AVVERSO E DANNI CAUSATI DA AVVERSITÀ ATMOSFERICHE DI CARATTERE ECCEZIONALE ASSIMILABILI ALLE CALAMITÀ NATURALI</a:t>
            </a:r>
          </a:p>
          <a:p>
            <a:r>
              <a:rPr lang="it-IT" sz="3300" b="1" dirty="0">
                <a:solidFill>
                  <a:srgbClr val="FF0000"/>
                </a:solidFill>
              </a:rPr>
              <a:t>APPROVAZIONE </a:t>
            </a:r>
            <a:r>
              <a:rPr lang="it-IT" sz="3300" b="1" dirty="0"/>
              <a:t>DEL MINISTERO DELLE POLITICHE AGRICOLE  FORESTALI DEI TESTI DI POLIZZA AI FINI DELL'AMMISSIBILITÀ AL SOSTEGNO PUBBLICO PRIMA DELLA SOTTOSCRIZIONE DEI CONTRATTI </a:t>
            </a:r>
          </a:p>
          <a:p>
            <a:r>
              <a:rPr lang="it-IT" sz="3300" b="1" dirty="0">
                <a:solidFill>
                  <a:srgbClr val="FF0000"/>
                </a:solidFill>
              </a:rPr>
              <a:t>CONTRIBUTO</a:t>
            </a:r>
            <a:r>
              <a:rPr lang="it-IT" sz="3300" b="1" dirty="0"/>
              <a:t> 65% CLAUSOLA DI SALVAGUARDIA 90% PARAMETRO 25</a:t>
            </a:r>
          </a:p>
          <a:p>
            <a:endParaRPr lang="it-IT" sz="3300" b="1" dirty="0"/>
          </a:p>
          <a:p>
            <a:endParaRPr lang="it-IT" b="1" dirty="0"/>
          </a:p>
        </p:txBody>
      </p:sp>
      <p:sp>
        <p:nvSpPr>
          <p:cNvPr id="4" name="Segnaposto numero diapositiva 3">
            <a:extLst>
              <a:ext uri="{FF2B5EF4-FFF2-40B4-BE49-F238E27FC236}">
                <a16:creationId xmlns:a16="http://schemas.microsoft.com/office/drawing/2014/main" id="{7AB6CDFB-F48D-45AB-B50B-291368189F27}"/>
              </a:ext>
            </a:extLst>
          </p:cNvPr>
          <p:cNvSpPr>
            <a:spLocks noGrp="1"/>
          </p:cNvSpPr>
          <p:nvPr>
            <p:ph type="sldNum" sz="quarter" idx="12"/>
          </p:nvPr>
        </p:nvSpPr>
        <p:spPr/>
        <p:txBody>
          <a:bodyPr/>
          <a:lstStyle/>
          <a:p>
            <a:fld id="{7A92C373-3B1C-42EF-A527-5B7EDF46AFCC}" type="slidenum">
              <a:rPr lang="it-IT" smtClean="0"/>
              <a:t>13</a:t>
            </a:fld>
            <a:endParaRPr lang="it-IT"/>
          </a:p>
        </p:txBody>
      </p:sp>
      <p:pic>
        <p:nvPicPr>
          <p:cNvPr id="5" name="Picture 2" descr="cid:01A7C54D-A22E-499E-9F27-6EF5A24B21A5">
            <a:extLst>
              <a:ext uri="{FF2B5EF4-FFF2-40B4-BE49-F238E27FC236}">
                <a16:creationId xmlns:a16="http://schemas.microsoft.com/office/drawing/2014/main" id="{A594B956-C09E-4A9F-B78B-F37370BC1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712" y="6324723"/>
            <a:ext cx="2272991" cy="62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2941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id:01A7C54D-A22E-499E-9F27-6EF5A24B21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378" y="225631"/>
            <a:ext cx="4218775" cy="115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sellaDiTesto 3"/>
          <p:cNvSpPr txBox="1"/>
          <p:nvPr/>
        </p:nvSpPr>
        <p:spPr>
          <a:xfrm>
            <a:off x="2993720" y="2404997"/>
            <a:ext cx="5711868" cy="646331"/>
          </a:xfrm>
          <a:prstGeom prst="rect">
            <a:avLst/>
          </a:prstGeom>
          <a:solidFill>
            <a:schemeClr val="accent4">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it-IT" sz="3600" b="1" dirty="0">
                <a:solidFill>
                  <a:srgbClr val="FF0000"/>
                </a:solidFill>
              </a:rPr>
              <a:t>PROGETTO «PREMIA»</a:t>
            </a:r>
          </a:p>
        </p:txBody>
      </p:sp>
      <p:pic>
        <p:nvPicPr>
          <p:cNvPr id="5" name="Immagine 4"/>
          <p:cNvPicPr/>
          <p:nvPr/>
        </p:nvPicPr>
        <p:blipFill rotWithShape="1">
          <a:blip r:embed="rId3">
            <a:extLst>
              <a:ext uri="{28A0092B-C50C-407E-A947-70E740481C1C}">
                <a14:useLocalDpi xmlns:a14="http://schemas.microsoft.com/office/drawing/2010/main" val="0"/>
              </a:ext>
            </a:extLst>
          </a:blip>
          <a:srcRect t="27731" b="26890"/>
          <a:stretch/>
        </p:blipFill>
        <p:spPr bwMode="auto">
          <a:xfrm>
            <a:off x="5263573" y="5424602"/>
            <a:ext cx="1448326" cy="688516"/>
          </a:xfrm>
          <a:prstGeom prst="rect">
            <a:avLst/>
          </a:prstGeom>
          <a:ln>
            <a:noFill/>
          </a:ln>
          <a:extLst>
            <a:ext uri="{53640926-AAD7-44D8-BBD7-CCE9431645EC}">
              <a14:shadowObscured xmlns:a14="http://schemas.microsoft.com/office/drawing/2010/main"/>
            </a:ext>
          </a:extLst>
        </p:spPr>
      </p:pic>
      <p:sp>
        <p:nvSpPr>
          <p:cNvPr id="6" name="Rettangolo 5"/>
          <p:cNvSpPr/>
          <p:nvPr/>
        </p:nvSpPr>
        <p:spPr>
          <a:xfrm>
            <a:off x="764088" y="4295807"/>
            <a:ext cx="10659649" cy="523220"/>
          </a:xfrm>
          <a:prstGeom prst="rect">
            <a:avLst/>
          </a:prstGeom>
        </p:spPr>
        <p:txBody>
          <a:bodyPr wrap="square">
            <a:spAutoFit/>
          </a:bodyPr>
          <a:lstStyle/>
          <a:p>
            <a:r>
              <a:rPr lang="en-US" sz="2800" b="1" dirty="0">
                <a:ln w="11430"/>
                <a:solidFill>
                  <a:srgbClr val="FF0000"/>
                </a:solidFill>
                <a:effectLst>
                  <a:outerShdw blurRad="50800" dist="39000" dir="5460000" algn="tl">
                    <a:srgbClr val="000000">
                      <a:alpha val="38000"/>
                    </a:srgbClr>
                  </a:outerShdw>
                </a:effectLst>
              </a:rPr>
              <a:t>P</a:t>
            </a:r>
            <a:r>
              <a:rPr lang="en-US" sz="2800" b="1" dirty="0">
                <a:ln w="11430"/>
                <a:effectLst>
                  <a:outerShdw blurRad="50800" dist="39000" dir="5460000" algn="tl">
                    <a:srgbClr val="000000">
                      <a:alpha val="38000"/>
                    </a:srgbClr>
                  </a:outerShdw>
                </a:effectLst>
              </a:rPr>
              <a:t>latform for </a:t>
            </a:r>
            <a:r>
              <a:rPr lang="en-US" sz="2800" b="1" dirty="0">
                <a:ln w="11430"/>
                <a:solidFill>
                  <a:srgbClr val="FF0000"/>
                </a:solidFill>
                <a:effectLst>
                  <a:outerShdw blurRad="50800" dist="39000" dir="5460000" algn="tl">
                    <a:srgbClr val="000000">
                      <a:alpha val="38000"/>
                    </a:srgbClr>
                  </a:outerShdw>
                </a:effectLst>
              </a:rPr>
              <a:t>R</a:t>
            </a:r>
            <a:r>
              <a:rPr lang="en-US" sz="2800" b="1" dirty="0">
                <a:ln w="11430"/>
                <a:effectLst>
                  <a:outerShdw blurRad="50800" dist="39000" dir="5460000" algn="tl">
                    <a:srgbClr val="000000">
                      <a:alpha val="38000"/>
                    </a:srgbClr>
                  </a:outerShdw>
                </a:effectLst>
              </a:rPr>
              <a:t>isk </a:t>
            </a:r>
            <a:r>
              <a:rPr lang="en-US" sz="2800" b="1" dirty="0">
                <a:ln w="11430"/>
                <a:solidFill>
                  <a:srgbClr val="FF0000"/>
                </a:solidFill>
                <a:effectLst>
                  <a:outerShdw blurRad="50800" dist="39000" dir="5460000" algn="tl">
                    <a:srgbClr val="000000">
                      <a:alpha val="38000"/>
                    </a:srgbClr>
                  </a:outerShdw>
                </a:effectLst>
              </a:rPr>
              <a:t>E</a:t>
            </a:r>
            <a:r>
              <a:rPr lang="en-US" sz="2800" b="1" dirty="0">
                <a:ln w="11430"/>
                <a:effectLst>
                  <a:outerShdw blurRad="50800" dist="39000" dir="5460000" algn="tl">
                    <a:srgbClr val="000000">
                      <a:alpha val="38000"/>
                    </a:srgbClr>
                  </a:outerShdw>
                </a:effectLst>
              </a:rPr>
              <a:t>valuation and </a:t>
            </a:r>
            <a:r>
              <a:rPr lang="en-US" sz="2800" b="1" dirty="0">
                <a:ln w="11430"/>
                <a:solidFill>
                  <a:srgbClr val="FF0000"/>
                </a:solidFill>
                <a:effectLst>
                  <a:outerShdw blurRad="50800" dist="39000" dir="5460000" algn="tl">
                    <a:srgbClr val="000000">
                      <a:alpha val="38000"/>
                    </a:srgbClr>
                  </a:outerShdw>
                </a:effectLst>
              </a:rPr>
              <a:t>M</a:t>
            </a:r>
            <a:r>
              <a:rPr lang="en-US" sz="2800" b="1" dirty="0">
                <a:ln w="11430"/>
                <a:effectLst>
                  <a:outerShdw blurRad="50800" dist="39000" dir="5460000" algn="tl">
                    <a:srgbClr val="000000">
                      <a:alpha val="38000"/>
                    </a:srgbClr>
                  </a:outerShdw>
                </a:effectLst>
              </a:rPr>
              <a:t>anagement </a:t>
            </a:r>
            <a:r>
              <a:rPr lang="en-US" sz="2800" b="1" dirty="0">
                <a:ln w="11430"/>
                <a:solidFill>
                  <a:srgbClr val="FF0000"/>
                </a:solidFill>
                <a:effectLst>
                  <a:outerShdw blurRad="50800" dist="39000" dir="5460000" algn="tl">
                    <a:srgbClr val="000000">
                      <a:alpha val="38000"/>
                    </a:srgbClr>
                  </a:outerShdw>
                </a:effectLst>
              </a:rPr>
              <a:t>I</a:t>
            </a:r>
            <a:r>
              <a:rPr lang="en-US" sz="2800" b="1" dirty="0">
                <a:ln w="11430"/>
                <a:effectLst>
                  <a:outerShdw blurRad="50800" dist="39000" dir="5460000" algn="tl">
                    <a:srgbClr val="000000">
                      <a:alpha val="38000"/>
                    </a:srgbClr>
                  </a:outerShdw>
                </a:effectLst>
              </a:rPr>
              <a:t>n </a:t>
            </a:r>
            <a:r>
              <a:rPr lang="en-US" sz="2800" b="1" dirty="0">
                <a:ln w="11430"/>
                <a:solidFill>
                  <a:srgbClr val="FF0000"/>
                </a:solidFill>
                <a:effectLst>
                  <a:outerShdw blurRad="50800" dist="39000" dir="5460000" algn="tl">
                    <a:srgbClr val="000000">
                      <a:alpha val="38000"/>
                    </a:srgbClr>
                  </a:outerShdw>
                </a:effectLst>
              </a:rPr>
              <a:t>A</a:t>
            </a:r>
            <a:r>
              <a:rPr lang="en-US" sz="2800" b="1" dirty="0">
                <a:ln w="11430"/>
                <a:effectLst>
                  <a:outerShdw blurRad="50800" dist="39000" dir="5460000" algn="tl">
                    <a:srgbClr val="000000">
                      <a:alpha val="38000"/>
                    </a:srgbClr>
                  </a:outerShdw>
                </a:effectLst>
              </a:rPr>
              <a:t>griculture</a:t>
            </a:r>
            <a:endParaRPr lang="it-IT" sz="2800" dirty="0"/>
          </a:p>
        </p:txBody>
      </p:sp>
      <p:sp>
        <p:nvSpPr>
          <p:cNvPr id="2" name="Segnaposto numero diapositiva 1">
            <a:extLst>
              <a:ext uri="{FF2B5EF4-FFF2-40B4-BE49-F238E27FC236}">
                <a16:creationId xmlns:a16="http://schemas.microsoft.com/office/drawing/2014/main" id="{2C6991A4-4D44-4723-856E-332524071946}"/>
              </a:ext>
            </a:extLst>
          </p:cNvPr>
          <p:cNvSpPr>
            <a:spLocks noGrp="1"/>
          </p:cNvSpPr>
          <p:nvPr>
            <p:ph type="sldNum" sz="quarter" idx="12"/>
          </p:nvPr>
        </p:nvSpPr>
        <p:spPr/>
        <p:txBody>
          <a:bodyPr/>
          <a:lstStyle/>
          <a:p>
            <a:fld id="{7A92C373-3B1C-42EF-A527-5B7EDF46AFCC}" type="slidenum">
              <a:rPr lang="it-IT" smtClean="0"/>
              <a:t>14</a:t>
            </a:fld>
            <a:endParaRPr lang="it-IT"/>
          </a:p>
        </p:txBody>
      </p:sp>
    </p:spTree>
    <p:extLst>
      <p:ext uri="{BB962C8B-B14F-4D97-AF65-F5344CB8AC3E}">
        <p14:creationId xmlns:p14="http://schemas.microsoft.com/office/powerpoint/2010/main" val="1998830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id:01A7C54D-A22E-499E-9F27-6EF5A24B21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754" y="6226627"/>
            <a:ext cx="2939143"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uppo 17"/>
          <p:cNvGrpSpPr/>
          <p:nvPr/>
        </p:nvGrpSpPr>
        <p:grpSpPr>
          <a:xfrm>
            <a:off x="4630790" y="2852310"/>
            <a:ext cx="1824025" cy="1769676"/>
            <a:chOff x="4194572" y="1264710"/>
            <a:chExt cx="2133096" cy="2069537"/>
          </a:xfrm>
        </p:grpSpPr>
        <p:pic>
          <p:nvPicPr>
            <p:cNvPr id="19" name="Immagin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4572" y="1264710"/>
              <a:ext cx="2133096" cy="1601630"/>
            </a:xfrm>
            <a:prstGeom prst="rect">
              <a:avLst/>
            </a:prstGeom>
          </p:spPr>
        </p:pic>
        <p:sp>
          <p:nvSpPr>
            <p:cNvPr id="20" name="CasellaDiTesto 19"/>
            <p:cNvSpPr txBox="1"/>
            <p:nvPr/>
          </p:nvSpPr>
          <p:spPr>
            <a:xfrm>
              <a:off x="4286302" y="2866341"/>
              <a:ext cx="1948109" cy="467906"/>
            </a:xfrm>
            <a:prstGeom prst="rect">
              <a:avLst/>
            </a:prstGeom>
            <a:noFill/>
          </p:spPr>
          <p:txBody>
            <a:bodyPr wrap="none" rtlCol="0">
              <a:spAutoFit/>
            </a:bodyPr>
            <a:lstStyle/>
            <a:p>
              <a:r>
                <a:rPr lang="en-US" sz="2000" b="1" dirty="0">
                  <a:solidFill>
                    <a:schemeClr val="bg1">
                      <a:lumMod val="50000"/>
                    </a:schemeClr>
                  </a:solidFill>
                </a:rPr>
                <a:t>…anytime…</a:t>
              </a:r>
            </a:p>
          </p:txBody>
        </p:sp>
      </p:grpSp>
      <p:grpSp>
        <p:nvGrpSpPr>
          <p:cNvPr id="21" name="Gruppo 20"/>
          <p:cNvGrpSpPr/>
          <p:nvPr/>
        </p:nvGrpSpPr>
        <p:grpSpPr>
          <a:xfrm>
            <a:off x="1568373" y="2365281"/>
            <a:ext cx="2255393" cy="2204425"/>
            <a:chOff x="666180" y="756295"/>
            <a:chExt cx="2637557" cy="2577951"/>
          </a:xfrm>
        </p:grpSpPr>
        <p:pic>
          <p:nvPicPr>
            <p:cNvPr id="22" name="Immagin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180" y="756295"/>
              <a:ext cx="2637557" cy="2110045"/>
            </a:xfrm>
            <a:prstGeom prst="rect">
              <a:avLst/>
            </a:prstGeom>
          </p:spPr>
        </p:pic>
        <p:sp>
          <p:nvSpPr>
            <p:cNvPr id="23" name="CasellaDiTesto 22"/>
            <p:cNvSpPr txBox="1"/>
            <p:nvPr/>
          </p:nvSpPr>
          <p:spPr>
            <a:xfrm>
              <a:off x="1010141" y="2866340"/>
              <a:ext cx="2199308" cy="467906"/>
            </a:xfrm>
            <a:prstGeom prst="rect">
              <a:avLst/>
            </a:prstGeom>
            <a:noFill/>
          </p:spPr>
          <p:txBody>
            <a:bodyPr wrap="none" rtlCol="0">
              <a:spAutoFit/>
            </a:bodyPr>
            <a:lstStyle/>
            <a:p>
              <a:r>
                <a:rPr lang="it-IT" sz="2000" b="1" dirty="0">
                  <a:solidFill>
                    <a:schemeClr val="bg1">
                      <a:lumMod val="50000"/>
                    </a:schemeClr>
                  </a:solidFill>
                </a:rPr>
                <a:t>…</a:t>
              </a:r>
              <a:r>
                <a:rPr lang="it-IT" sz="2000" b="1" dirty="0" err="1">
                  <a:solidFill>
                    <a:schemeClr val="bg1">
                      <a:lumMod val="50000"/>
                    </a:schemeClr>
                  </a:solidFill>
                </a:rPr>
                <a:t>anywhere</a:t>
              </a:r>
              <a:r>
                <a:rPr lang="it-IT" sz="2000" b="1" dirty="0">
                  <a:solidFill>
                    <a:schemeClr val="bg1">
                      <a:lumMod val="50000"/>
                    </a:schemeClr>
                  </a:solidFill>
                </a:rPr>
                <a:t>…</a:t>
              </a:r>
            </a:p>
          </p:txBody>
        </p:sp>
      </p:grpSp>
      <p:grpSp>
        <p:nvGrpSpPr>
          <p:cNvPr id="24" name="Gruppo 23"/>
          <p:cNvGrpSpPr/>
          <p:nvPr/>
        </p:nvGrpSpPr>
        <p:grpSpPr>
          <a:xfrm>
            <a:off x="7216575" y="2467937"/>
            <a:ext cx="2156735" cy="2112565"/>
            <a:chOff x="7218503" y="889091"/>
            <a:chExt cx="2522183" cy="2470527"/>
          </a:xfrm>
        </p:grpSpPr>
        <p:grpSp>
          <p:nvGrpSpPr>
            <p:cNvPr id="25" name="Gruppo 24"/>
            <p:cNvGrpSpPr/>
            <p:nvPr/>
          </p:nvGrpSpPr>
          <p:grpSpPr>
            <a:xfrm>
              <a:off x="7218503" y="889091"/>
              <a:ext cx="1997593" cy="1977249"/>
              <a:chOff x="6786860" y="1024388"/>
              <a:chExt cx="2429236" cy="2429236"/>
            </a:xfrm>
          </p:grpSpPr>
          <p:pic>
            <p:nvPicPr>
              <p:cNvPr id="27" name="Immagine 2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86860" y="1404367"/>
                <a:ext cx="1214618" cy="1214618"/>
              </a:xfrm>
              <a:prstGeom prst="rect">
                <a:avLst/>
              </a:prstGeom>
            </p:spPr>
          </p:pic>
          <p:pic>
            <p:nvPicPr>
              <p:cNvPr id="28" name="Immagine 2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478" y="1024388"/>
                <a:ext cx="1214618" cy="1214618"/>
              </a:xfrm>
              <a:prstGeom prst="rect">
                <a:avLst/>
              </a:prstGeom>
            </p:spPr>
          </p:pic>
          <p:pic>
            <p:nvPicPr>
              <p:cNvPr id="29" name="Immagine 28"/>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01478" y="2239006"/>
                <a:ext cx="1214618" cy="1214618"/>
              </a:xfrm>
              <a:prstGeom prst="rect">
                <a:avLst/>
              </a:prstGeom>
            </p:spPr>
          </p:pic>
        </p:grpSp>
        <p:sp>
          <p:nvSpPr>
            <p:cNvPr id="26" name="CasellaDiTesto 25"/>
            <p:cNvSpPr txBox="1"/>
            <p:nvPr/>
          </p:nvSpPr>
          <p:spPr>
            <a:xfrm>
              <a:off x="7340792" y="2891712"/>
              <a:ext cx="2399894" cy="467906"/>
            </a:xfrm>
            <a:prstGeom prst="rect">
              <a:avLst/>
            </a:prstGeom>
            <a:noFill/>
          </p:spPr>
          <p:txBody>
            <a:bodyPr wrap="none" rtlCol="0">
              <a:spAutoFit/>
            </a:bodyPr>
            <a:lstStyle/>
            <a:p>
              <a:r>
                <a:rPr lang="it-IT" sz="2000" b="1" dirty="0">
                  <a:solidFill>
                    <a:schemeClr val="bg1">
                      <a:lumMod val="50000"/>
                    </a:schemeClr>
                  </a:solidFill>
                </a:rPr>
                <a:t>…</a:t>
              </a:r>
              <a:r>
                <a:rPr lang="it-IT" sz="2000" b="1" dirty="0" err="1">
                  <a:solidFill>
                    <a:schemeClr val="bg1">
                      <a:lumMod val="50000"/>
                    </a:schemeClr>
                  </a:solidFill>
                </a:rPr>
                <a:t>any</a:t>
              </a:r>
              <a:r>
                <a:rPr lang="it-IT" sz="2000" b="1" dirty="0">
                  <a:solidFill>
                    <a:schemeClr val="bg1">
                      <a:lumMod val="50000"/>
                    </a:schemeClr>
                  </a:solidFill>
                </a:rPr>
                <a:t> </a:t>
              </a:r>
              <a:r>
                <a:rPr lang="it-IT" sz="2000" b="1" dirty="0" err="1">
                  <a:solidFill>
                    <a:schemeClr val="bg1">
                      <a:lumMod val="50000"/>
                    </a:schemeClr>
                  </a:solidFill>
                </a:rPr>
                <a:t>sensor</a:t>
              </a:r>
              <a:r>
                <a:rPr lang="it-IT" sz="2000" b="1" dirty="0">
                  <a:solidFill>
                    <a:schemeClr val="bg1">
                      <a:lumMod val="50000"/>
                    </a:schemeClr>
                  </a:solidFill>
                </a:rPr>
                <a:t>…</a:t>
              </a:r>
            </a:p>
          </p:txBody>
        </p:sp>
      </p:grpSp>
      <p:sp>
        <p:nvSpPr>
          <p:cNvPr id="2" name="Rettangolo 1"/>
          <p:cNvSpPr/>
          <p:nvPr/>
        </p:nvSpPr>
        <p:spPr>
          <a:xfrm>
            <a:off x="960044" y="514366"/>
            <a:ext cx="8948043" cy="1200329"/>
          </a:xfrm>
          <a:prstGeom prst="rect">
            <a:avLst/>
          </a:prstGeom>
        </p:spPr>
        <p:txBody>
          <a:bodyPr wrap="square">
            <a:spAutoFit/>
          </a:bodyPr>
          <a:lstStyle/>
          <a:p>
            <a:pPr algn="just"/>
            <a:r>
              <a:rPr lang="it-IT" sz="2400" b="1" dirty="0">
                <a:solidFill>
                  <a:srgbClr val="FF0000"/>
                </a:solidFill>
              </a:rPr>
              <a:t>PREMIA</a:t>
            </a:r>
            <a:r>
              <a:rPr lang="it-IT" sz="2400" b="1" dirty="0"/>
              <a:t> È UNA PIATTAFORMA PER L'EROGAZIONE DI SERVIZI PER IL MERCATO AGRO-ASSICURATIVO BASATI SULLE GEO-INFORMAZIONI</a:t>
            </a:r>
          </a:p>
        </p:txBody>
      </p:sp>
      <p:sp>
        <p:nvSpPr>
          <p:cNvPr id="3" name="Rettangolo 2"/>
          <p:cNvSpPr/>
          <p:nvPr/>
        </p:nvSpPr>
        <p:spPr>
          <a:xfrm>
            <a:off x="1225145" y="5000016"/>
            <a:ext cx="8682942" cy="830997"/>
          </a:xfrm>
          <a:prstGeom prst="rect">
            <a:avLst/>
          </a:prstGeom>
        </p:spPr>
        <p:txBody>
          <a:bodyPr wrap="square">
            <a:spAutoFit/>
          </a:bodyPr>
          <a:lstStyle/>
          <a:p>
            <a:pPr algn="just"/>
            <a:r>
              <a:rPr lang="it-IT" sz="2400" b="1" dirty="0">
                <a:solidFill>
                  <a:srgbClr val="FF0000"/>
                </a:solidFill>
              </a:rPr>
              <a:t>PREMIA</a:t>
            </a:r>
            <a:r>
              <a:rPr lang="it-IT" sz="2400" b="1" dirty="0"/>
              <a:t> ESTRAE VALORE DA IMMAGINI SATELLITARI PER FORNIRE INFORMAZIONI UTILI ALLA GESTIONE DEL RISCHIO</a:t>
            </a:r>
          </a:p>
        </p:txBody>
      </p:sp>
      <p:sp>
        <p:nvSpPr>
          <p:cNvPr id="4" name="Segnaposto numero diapositiva 3">
            <a:extLst>
              <a:ext uri="{FF2B5EF4-FFF2-40B4-BE49-F238E27FC236}">
                <a16:creationId xmlns:a16="http://schemas.microsoft.com/office/drawing/2014/main" id="{9BECD7C5-350C-4733-BB50-DC3B6DA650AF}"/>
              </a:ext>
            </a:extLst>
          </p:cNvPr>
          <p:cNvSpPr>
            <a:spLocks noGrp="1"/>
          </p:cNvSpPr>
          <p:nvPr>
            <p:ph type="sldNum" sz="quarter" idx="12"/>
          </p:nvPr>
        </p:nvSpPr>
        <p:spPr/>
        <p:txBody>
          <a:bodyPr/>
          <a:lstStyle/>
          <a:p>
            <a:fld id="{7A92C373-3B1C-42EF-A527-5B7EDF46AFCC}" type="slidenum">
              <a:rPr lang="it-IT" smtClean="0"/>
              <a:t>15</a:t>
            </a:fld>
            <a:endParaRPr lang="it-IT"/>
          </a:p>
        </p:txBody>
      </p:sp>
    </p:spTree>
    <p:extLst>
      <p:ext uri="{BB962C8B-B14F-4D97-AF65-F5344CB8AC3E}">
        <p14:creationId xmlns:p14="http://schemas.microsoft.com/office/powerpoint/2010/main" val="551470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id:01A7C54D-A22E-499E-9F27-6EF5A24B21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754" y="6226627"/>
            <a:ext cx="2939143"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ttangolo 3"/>
          <p:cNvSpPr/>
          <p:nvPr/>
        </p:nvSpPr>
        <p:spPr>
          <a:xfrm>
            <a:off x="5630992" y="4570421"/>
            <a:ext cx="1734528" cy="870807"/>
          </a:xfrm>
          <a:prstGeom prst="rect">
            <a:avLst/>
          </a:prstGeom>
          <a:solidFill>
            <a:srgbClr val="EE3124"/>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t-IT" dirty="0">
                <a:solidFill>
                  <a:srgbClr val="FFFFFF"/>
                </a:solidFill>
                <a:ea typeface="ＭＳ Ｐゴシック" pitchFamily="34" charset="-128"/>
                <a:cs typeface="Arial" charset="0"/>
              </a:rPr>
              <a:t>CROP AREA YIELD LOSS</a:t>
            </a:r>
          </a:p>
        </p:txBody>
      </p:sp>
      <p:sp>
        <p:nvSpPr>
          <p:cNvPr id="5" name="Rettangolo 4"/>
          <p:cNvSpPr/>
          <p:nvPr/>
        </p:nvSpPr>
        <p:spPr>
          <a:xfrm>
            <a:off x="7390736" y="4570422"/>
            <a:ext cx="2298845" cy="857512"/>
          </a:xfrm>
          <a:prstGeom prst="rect">
            <a:avLst/>
          </a:prstGeom>
          <a:solidFill>
            <a:srgbClr val="EE3124"/>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t-IT" sz="1800" dirty="0">
                <a:solidFill>
                  <a:srgbClr val="FFFFFF"/>
                </a:solidFill>
                <a:ea typeface="ＭＳ Ｐゴシック" pitchFamily="34" charset="-128"/>
                <a:cs typeface="Arial" charset="0"/>
              </a:rPr>
              <a:t>CROP EXTREME EVENT IMPACT  EVALUATION</a:t>
            </a:r>
          </a:p>
        </p:txBody>
      </p:sp>
      <p:sp>
        <p:nvSpPr>
          <p:cNvPr id="7" name="Rettangolo 6"/>
          <p:cNvSpPr/>
          <p:nvPr/>
        </p:nvSpPr>
        <p:spPr>
          <a:xfrm>
            <a:off x="5630992" y="5505190"/>
            <a:ext cx="4058589" cy="372891"/>
          </a:xfrm>
          <a:prstGeom prst="rect">
            <a:avLst/>
          </a:prstGeom>
          <a:solidFill>
            <a:srgbClr val="EE3124"/>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t-IT" sz="1800" dirty="0">
                <a:solidFill>
                  <a:srgbClr val="FFFFFF"/>
                </a:solidFill>
                <a:ea typeface="ＭＳ Ｐゴシック" pitchFamily="34" charset="-128"/>
                <a:cs typeface="Arial" charset="0"/>
              </a:rPr>
              <a:t>EXTREME WEATHER EVENT MAP</a:t>
            </a:r>
          </a:p>
        </p:txBody>
      </p:sp>
      <p:sp>
        <p:nvSpPr>
          <p:cNvPr id="8" name="Rettangolo 7"/>
          <p:cNvSpPr/>
          <p:nvPr/>
        </p:nvSpPr>
        <p:spPr>
          <a:xfrm>
            <a:off x="5704545" y="1841245"/>
            <a:ext cx="4058591" cy="336708"/>
          </a:xfrm>
          <a:prstGeom prst="rect">
            <a:avLst/>
          </a:prstGeom>
          <a:solidFill>
            <a:srgbClr val="EE3124"/>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t-IT" sz="1800" dirty="0">
                <a:solidFill>
                  <a:srgbClr val="FFFFFF"/>
                </a:solidFill>
                <a:ea typeface="ＭＳ Ｐゴシック" pitchFamily="34" charset="-128"/>
                <a:cs typeface="Arial" charset="0"/>
              </a:rPr>
              <a:t>CROP MONITORING</a:t>
            </a:r>
          </a:p>
        </p:txBody>
      </p:sp>
      <p:sp>
        <p:nvSpPr>
          <p:cNvPr id="9" name="Rettangolo 8"/>
          <p:cNvSpPr/>
          <p:nvPr/>
        </p:nvSpPr>
        <p:spPr>
          <a:xfrm>
            <a:off x="5704545" y="1435940"/>
            <a:ext cx="4058591" cy="337592"/>
          </a:xfrm>
          <a:prstGeom prst="rect">
            <a:avLst/>
          </a:prstGeom>
          <a:solidFill>
            <a:srgbClr val="EE3124"/>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t-IT" sz="1800" dirty="0">
                <a:solidFill>
                  <a:srgbClr val="FFFFFF"/>
                </a:solidFill>
                <a:ea typeface="ＭＳ Ｐゴシック" pitchFamily="34" charset="-128"/>
                <a:cs typeface="Arial" charset="0"/>
              </a:rPr>
              <a:t>CROP ZONING</a:t>
            </a:r>
          </a:p>
        </p:txBody>
      </p:sp>
      <p:sp>
        <p:nvSpPr>
          <p:cNvPr id="10" name="Rettangolo 9"/>
          <p:cNvSpPr/>
          <p:nvPr/>
        </p:nvSpPr>
        <p:spPr>
          <a:xfrm>
            <a:off x="5704545" y="3191068"/>
            <a:ext cx="4043978" cy="337592"/>
          </a:xfrm>
          <a:prstGeom prst="rect">
            <a:avLst/>
          </a:prstGeom>
          <a:solidFill>
            <a:srgbClr val="EE3124"/>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t-IT" sz="1800" dirty="0">
                <a:solidFill>
                  <a:srgbClr val="FFFFFF"/>
                </a:solidFill>
                <a:ea typeface="ＭＳ Ｐゴシック" pitchFamily="34" charset="-128"/>
                <a:cs typeface="Arial" charset="0"/>
              </a:rPr>
              <a:t>METEO SERIES</a:t>
            </a:r>
          </a:p>
        </p:txBody>
      </p:sp>
      <p:sp>
        <p:nvSpPr>
          <p:cNvPr id="11" name="Rettangolo 10"/>
          <p:cNvSpPr/>
          <p:nvPr/>
        </p:nvSpPr>
        <p:spPr>
          <a:xfrm>
            <a:off x="5704545" y="3655261"/>
            <a:ext cx="4043978" cy="337592"/>
          </a:xfrm>
          <a:prstGeom prst="rect">
            <a:avLst/>
          </a:prstGeom>
          <a:solidFill>
            <a:srgbClr val="EE3124"/>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t-IT" sz="1800" dirty="0">
                <a:solidFill>
                  <a:srgbClr val="FFFFFF"/>
                </a:solidFill>
                <a:ea typeface="ＭＳ Ｐゴシック" pitchFamily="34" charset="-128"/>
                <a:cs typeface="Arial" charset="0"/>
              </a:rPr>
              <a:t>SPECTRAL INDICES</a:t>
            </a:r>
          </a:p>
        </p:txBody>
      </p:sp>
      <p:sp>
        <p:nvSpPr>
          <p:cNvPr id="12" name="Text Box 47"/>
          <p:cNvSpPr txBox="1">
            <a:spLocks noChangeArrowheads="1"/>
          </p:cNvSpPr>
          <p:nvPr/>
        </p:nvSpPr>
        <p:spPr bwMode="auto">
          <a:xfrm>
            <a:off x="1780109" y="1220545"/>
            <a:ext cx="3713316" cy="1318698"/>
          </a:xfrm>
          <a:prstGeom prst="rect">
            <a:avLst/>
          </a:prstGeom>
          <a:solidFill>
            <a:srgbClr val="92D050"/>
          </a:solidFill>
          <a:ln w="9525">
            <a:noFill/>
            <a:miter lim="800000"/>
            <a:headEnd/>
            <a:tailEnd/>
          </a:ln>
          <a:scene3d>
            <a:camera prst="orthographicFront"/>
            <a:lightRig rig="threePt" dir="t"/>
          </a:scene3d>
          <a:sp3d>
            <a:bevelT/>
          </a:sp3d>
        </p:spPr>
        <p:txBody>
          <a:bodyPr lIns="74505" tIns="37253" rIns="74505" bIns="37253" anchor="ctr"/>
          <a:lstStyle/>
          <a:p>
            <a:pPr algn="ctr" defTabSz="876300"/>
            <a:r>
              <a:rPr lang="it-IT" sz="2300" b="1" dirty="0">
                <a:solidFill>
                  <a:schemeClr val="bg1"/>
                </a:solidFill>
                <a:effectLst>
                  <a:outerShdw blurRad="38100" dist="38100" dir="2700000" algn="tl">
                    <a:srgbClr val="C0C0C0"/>
                  </a:outerShdw>
                </a:effectLst>
                <a:latin typeface="Calibri" pitchFamily="34" charset="0"/>
              </a:rPr>
              <a:t>PREMIA BASE service</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8206" y="2875168"/>
            <a:ext cx="3792537"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8206" y="4570421"/>
            <a:ext cx="381635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ttangolo 14"/>
          <p:cNvSpPr/>
          <p:nvPr/>
        </p:nvSpPr>
        <p:spPr>
          <a:xfrm>
            <a:off x="3338027" y="563764"/>
            <a:ext cx="4310796" cy="461665"/>
          </a:xfrm>
          <a:prstGeom prst="rect">
            <a:avLst/>
          </a:prstGeom>
        </p:spPr>
        <p:txBody>
          <a:bodyPr wrap="none">
            <a:spAutoFit/>
          </a:bodyPr>
          <a:lstStyle/>
          <a:p>
            <a:pPr algn="ctr"/>
            <a:r>
              <a:rPr lang="it-IT" sz="2400" b="1" dirty="0"/>
              <a:t>I SERVIZI OFFERTI DA </a:t>
            </a:r>
            <a:r>
              <a:rPr lang="it-IT" sz="2400" b="1" dirty="0">
                <a:solidFill>
                  <a:srgbClr val="FF0000"/>
                </a:solidFill>
              </a:rPr>
              <a:t>PREMIA</a:t>
            </a:r>
          </a:p>
        </p:txBody>
      </p:sp>
      <p:sp>
        <p:nvSpPr>
          <p:cNvPr id="2" name="Segnaposto numero diapositiva 1">
            <a:extLst>
              <a:ext uri="{FF2B5EF4-FFF2-40B4-BE49-F238E27FC236}">
                <a16:creationId xmlns:a16="http://schemas.microsoft.com/office/drawing/2014/main" id="{EFBAC618-CAE5-47E1-A8E1-E6D342E6A4B6}"/>
              </a:ext>
            </a:extLst>
          </p:cNvPr>
          <p:cNvSpPr>
            <a:spLocks noGrp="1"/>
          </p:cNvSpPr>
          <p:nvPr>
            <p:ph type="sldNum" sz="quarter" idx="12"/>
          </p:nvPr>
        </p:nvSpPr>
        <p:spPr/>
        <p:txBody>
          <a:bodyPr/>
          <a:lstStyle/>
          <a:p>
            <a:fld id="{7A92C373-3B1C-42EF-A527-5B7EDF46AFCC}" type="slidenum">
              <a:rPr lang="it-IT" smtClean="0"/>
              <a:t>16</a:t>
            </a:fld>
            <a:endParaRPr lang="it-IT"/>
          </a:p>
        </p:txBody>
      </p:sp>
    </p:spTree>
    <p:extLst>
      <p:ext uri="{BB962C8B-B14F-4D97-AF65-F5344CB8AC3E}">
        <p14:creationId xmlns:p14="http://schemas.microsoft.com/office/powerpoint/2010/main" val="3510111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id:01A7C54D-A22E-499E-9F27-6EF5A24B21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754" y="6226627"/>
            <a:ext cx="2939143"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0536" y="2154180"/>
            <a:ext cx="3028325" cy="2268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663879" y="612845"/>
            <a:ext cx="7791189" cy="5170646"/>
          </a:xfrm>
          <a:prstGeom prst="rect">
            <a:avLst/>
          </a:prstGeom>
        </p:spPr>
        <p:txBody>
          <a:bodyPr wrap="square">
            <a:spAutoFit/>
          </a:bodyPr>
          <a:lstStyle/>
          <a:p>
            <a:pPr algn="ctr">
              <a:buClr>
                <a:srgbClr val="FF0000"/>
              </a:buClr>
            </a:pPr>
            <a:r>
              <a:rPr lang="it-IT" sz="2400" b="1" dirty="0"/>
              <a:t>OBIETTIVI</a:t>
            </a:r>
          </a:p>
          <a:p>
            <a:pPr marL="342900" indent="-342900">
              <a:buClr>
                <a:srgbClr val="FF0000"/>
              </a:buClr>
              <a:buFont typeface="Wingdings" pitchFamily="2" charset="2"/>
              <a:buChar char="Ø"/>
            </a:pPr>
            <a:endParaRPr lang="it-IT" b="1" dirty="0"/>
          </a:p>
          <a:p>
            <a:pPr marL="342900" indent="-342900">
              <a:buClr>
                <a:srgbClr val="FF0000"/>
              </a:buClr>
              <a:buFont typeface="Wingdings" pitchFamily="2" charset="2"/>
              <a:buChar char="Ø"/>
            </a:pPr>
            <a:r>
              <a:rPr lang="it-IT" b="1" dirty="0"/>
              <a:t>RIDUZIONE E OTTIMIZZAZIONE DELLE CAMPAGNE DI RILEVAMENTO SUL POSTO PER LA STIMA DANNI</a:t>
            </a:r>
          </a:p>
          <a:p>
            <a:pPr marL="285750" indent="-285750">
              <a:buFont typeface="Arial" pitchFamily="34" charset="0"/>
              <a:buChar char="•"/>
            </a:pPr>
            <a:endParaRPr lang="it-IT" b="1" dirty="0"/>
          </a:p>
          <a:p>
            <a:pPr marL="342900" indent="-342900">
              <a:buClr>
                <a:srgbClr val="FF0000"/>
              </a:buClr>
              <a:buFont typeface="Wingdings" pitchFamily="2" charset="2"/>
              <a:buChar char="Ø"/>
            </a:pPr>
            <a:r>
              <a:rPr lang="it-IT" b="1" dirty="0"/>
              <a:t>GESTIONE DELLE GEO-INFORMAZIONI IN FORMATO DIGITALE, ATTRAVERSO UN CRUSCOTTO SCALABILE E FLESSIBILE</a:t>
            </a:r>
          </a:p>
          <a:p>
            <a:pPr marL="285750" indent="-285750">
              <a:buFont typeface="Arial" pitchFamily="34" charset="0"/>
              <a:buChar char="•"/>
            </a:pPr>
            <a:endParaRPr lang="it-IT" b="1" dirty="0"/>
          </a:p>
          <a:p>
            <a:pPr marL="342900" indent="-342900">
              <a:buClr>
                <a:srgbClr val="FF0000"/>
              </a:buClr>
              <a:buFont typeface="Wingdings" pitchFamily="2" charset="2"/>
              <a:buChar char="Ø"/>
            </a:pPr>
            <a:r>
              <a:rPr lang="it-IT" b="1" dirty="0"/>
              <a:t>CAPACITÀ DI MONITORAGGIO CON FREQUENZA PIÙ ALTA, CON DIMINUZIONE DI INDAGINI SUL CAMPO CHE POSSONO ESSERE OTTIMIZZATE E ORIENTATE VERSO OBIETTIVI SPECIFICI</a:t>
            </a:r>
          </a:p>
          <a:p>
            <a:pPr marL="285750" indent="-285750">
              <a:buFont typeface="Arial" pitchFamily="34" charset="0"/>
              <a:buChar char="•"/>
            </a:pPr>
            <a:endParaRPr lang="it-IT" b="1" dirty="0"/>
          </a:p>
          <a:p>
            <a:pPr marL="342900" indent="-342900">
              <a:buClr>
                <a:srgbClr val="FF0000"/>
              </a:buClr>
              <a:buFont typeface="Wingdings" pitchFamily="2" charset="2"/>
              <a:buChar char="Ø"/>
            </a:pPr>
            <a:r>
              <a:rPr lang="it-IT" b="1" dirty="0"/>
              <a:t>AUMENTO DELLE INFORMAZIONI DISPONIBILI PER LA STIMA DEL RISCHIO ANCHE IN ZONE PRIVE DI DATI STORICI DI ASSICURAZIONE</a:t>
            </a:r>
          </a:p>
          <a:p>
            <a:pPr marL="285750" indent="-285750">
              <a:buFont typeface="Arial" pitchFamily="34" charset="0"/>
              <a:buChar char="•"/>
            </a:pPr>
            <a:endParaRPr lang="it-IT" b="1" dirty="0"/>
          </a:p>
          <a:p>
            <a:pPr marL="342900" lvl="0" indent="-342900">
              <a:buClr>
                <a:srgbClr val="FF0000"/>
              </a:buClr>
              <a:buFont typeface="Wingdings" pitchFamily="2" charset="2"/>
              <a:buChar char="Ø"/>
            </a:pPr>
            <a:r>
              <a:rPr lang="it-IT" b="1" dirty="0"/>
              <a:t>PREZZI COMPETITIVI ATTRAVERSO L'ADOZIONE DI INFORMAZIONI AFFIDABILI E OTTIMIZZATI IN GRADO DI SUPPORTARE I PRODOTTI ASSICURATIVI INNOVATIVI </a:t>
            </a:r>
          </a:p>
        </p:txBody>
      </p:sp>
      <p:sp>
        <p:nvSpPr>
          <p:cNvPr id="4" name="Segnaposto numero diapositiva 3">
            <a:extLst>
              <a:ext uri="{FF2B5EF4-FFF2-40B4-BE49-F238E27FC236}">
                <a16:creationId xmlns:a16="http://schemas.microsoft.com/office/drawing/2014/main" id="{2F818BDF-D131-4297-A5CA-C3D678CB94DE}"/>
              </a:ext>
            </a:extLst>
          </p:cNvPr>
          <p:cNvSpPr>
            <a:spLocks noGrp="1"/>
          </p:cNvSpPr>
          <p:nvPr>
            <p:ph type="sldNum" sz="quarter" idx="12"/>
          </p:nvPr>
        </p:nvSpPr>
        <p:spPr/>
        <p:txBody>
          <a:bodyPr/>
          <a:lstStyle/>
          <a:p>
            <a:fld id="{7A92C373-3B1C-42EF-A527-5B7EDF46AFCC}" type="slidenum">
              <a:rPr lang="it-IT" smtClean="0"/>
              <a:t>17</a:t>
            </a:fld>
            <a:endParaRPr lang="it-IT"/>
          </a:p>
        </p:txBody>
      </p:sp>
    </p:spTree>
    <p:extLst>
      <p:ext uri="{BB962C8B-B14F-4D97-AF65-F5344CB8AC3E}">
        <p14:creationId xmlns:p14="http://schemas.microsoft.com/office/powerpoint/2010/main" val="2801665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id:01A7C54D-A22E-499E-9F27-6EF5A24B21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754" y="6226627"/>
            <a:ext cx="2939143"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1391" y="1809153"/>
            <a:ext cx="2294854" cy="217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2198" y="2294473"/>
            <a:ext cx="1350837" cy="1357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1391" y="4205853"/>
            <a:ext cx="3060700" cy="162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563672" y="891984"/>
            <a:ext cx="7227518" cy="4616648"/>
          </a:xfrm>
          <a:prstGeom prst="rect">
            <a:avLst/>
          </a:prstGeom>
        </p:spPr>
        <p:txBody>
          <a:bodyPr wrap="square">
            <a:spAutoFit/>
          </a:bodyPr>
          <a:lstStyle/>
          <a:p>
            <a:pPr algn="ctr">
              <a:buClr>
                <a:srgbClr val="FF0000"/>
              </a:buClr>
            </a:pPr>
            <a:r>
              <a:rPr lang="it-IT" sz="2400" b="1" dirty="0"/>
              <a:t>UTILIZZO DELLE GEO-INFORMAZIONI</a:t>
            </a:r>
          </a:p>
          <a:p>
            <a:pPr algn="just">
              <a:buClr>
                <a:srgbClr val="FF0000"/>
              </a:buClr>
              <a:buFont typeface="Wingdings" panose="05000000000000000000" pitchFamily="2" charset="2"/>
              <a:buChar char="Ø"/>
            </a:pPr>
            <a:endParaRPr lang="it-IT" b="1" dirty="0"/>
          </a:p>
          <a:p>
            <a:pPr algn="just">
              <a:buClr>
                <a:srgbClr val="FF0000"/>
              </a:buClr>
              <a:buFont typeface="Wingdings" panose="05000000000000000000" pitchFamily="2" charset="2"/>
              <a:buChar char="Ø"/>
            </a:pPr>
            <a:r>
              <a:rPr lang="it-IT" b="1" dirty="0"/>
              <a:t>IL MONITORAGGIO DELLA PRODUZIONE AGRICOLA SI BASA SU UNA COMBINAZIONE DI OSSERVAZIONI SATELLITARI, DATI METEOROLOGICI, MODELLI AGROMETEOROLOGICI E BIOFISICI E ANALISI STATISTICHE </a:t>
            </a:r>
          </a:p>
          <a:p>
            <a:pPr algn="just">
              <a:buClr>
                <a:srgbClr val="FF0000"/>
              </a:buClr>
            </a:pPr>
            <a:endParaRPr lang="it-IT" b="1" dirty="0"/>
          </a:p>
          <a:p>
            <a:pPr algn="just">
              <a:buClr>
                <a:srgbClr val="FF0000"/>
              </a:buClr>
              <a:buFont typeface="Wingdings" panose="05000000000000000000" pitchFamily="2" charset="2"/>
              <a:buChar char="Ø"/>
            </a:pPr>
            <a:r>
              <a:rPr lang="it-IT" b="1" dirty="0"/>
              <a:t>LA RISOLUZIONE DEI SENSORI OTTICI MULTISPETTRALI PERMETTE IL MONITORAGGIO DI DIVERSI PARAMETRI RELATIVI ALLA COLTIVAZIONE E ALLA SALUTE VEGETATIVA, COME AD ESEMPIO L’INDICE DI AREA FOGLIARE (LAI)  O L’INDICE NDVI (NORMALIZED DIFFERENCE VEGETATION INDEX)</a:t>
            </a:r>
          </a:p>
          <a:p>
            <a:pPr algn="just">
              <a:buClr>
                <a:srgbClr val="FF0000"/>
              </a:buClr>
            </a:pPr>
            <a:endParaRPr lang="it-IT" b="1" dirty="0"/>
          </a:p>
          <a:p>
            <a:pPr algn="just">
              <a:buClr>
                <a:srgbClr val="FF0000"/>
              </a:buClr>
              <a:buFont typeface="Wingdings" panose="05000000000000000000" pitchFamily="2" charset="2"/>
              <a:buChar char="Ø"/>
            </a:pPr>
            <a:r>
              <a:rPr lang="it-IT" b="1" dirty="0"/>
              <a:t>ELABORANDO QUESTI PARAMETRI IN MODELLI, SI POSSONO OTTENERE INFORMAZIONI IMPORTANTI COME AD ESEMPIO I TASSI DI EVAPOTRASPIRAZIONE</a:t>
            </a:r>
          </a:p>
        </p:txBody>
      </p:sp>
      <p:sp>
        <p:nvSpPr>
          <p:cNvPr id="2" name="Segnaposto numero diapositiva 1">
            <a:extLst>
              <a:ext uri="{FF2B5EF4-FFF2-40B4-BE49-F238E27FC236}">
                <a16:creationId xmlns:a16="http://schemas.microsoft.com/office/drawing/2014/main" id="{08D82953-02C8-42C7-97AC-2673DE8EB639}"/>
              </a:ext>
            </a:extLst>
          </p:cNvPr>
          <p:cNvSpPr>
            <a:spLocks noGrp="1"/>
          </p:cNvSpPr>
          <p:nvPr>
            <p:ph type="sldNum" sz="quarter" idx="12"/>
          </p:nvPr>
        </p:nvSpPr>
        <p:spPr/>
        <p:txBody>
          <a:bodyPr/>
          <a:lstStyle/>
          <a:p>
            <a:fld id="{7A92C373-3B1C-42EF-A527-5B7EDF46AFCC}" type="slidenum">
              <a:rPr lang="it-IT" smtClean="0"/>
              <a:t>18</a:t>
            </a:fld>
            <a:endParaRPr lang="it-IT"/>
          </a:p>
        </p:txBody>
      </p:sp>
    </p:spTree>
    <p:extLst>
      <p:ext uri="{BB962C8B-B14F-4D97-AF65-F5344CB8AC3E}">
        <p14:creationId xmlns:p14="http://schemas.microsoft.com/office/powerpoint/2010/main" val="890951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id:01A7C54D-A22E-499E-9F27-6EF5A24B21A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754" y="6226627"/>
            <a:ext cx="2939143"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24972" y="2329840"/>
            <a:ext cx="3126936" cy="2347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2482122" y="305368"/>
            <a:ext cx="5075428" cy="461665"/>
          </a:xfrm>
          <a:prstGeom prst="rect">
            <a:avLst/>
          </a:prstGeom>
        </p:spPr>
        <p:txBody>
          <a:bodyPr wrap="none">
            <a:spAutoFit/>
          </a:bodyPr>
          <a:lstStyle/>
          <a:p>
            <a:r>
              <a:rPr lang="it-IT" sz="2400" b="1" dirty="0"/>
              <a:t>LA PARTECIPAZIONE DEGLI UTENTI</a:t>
            </a:r>
          </a:p>
        </p:txBody>
      </p:sp>
      <p:sp>
        <p:nvSpPr>
          <p:cNvPr id="7" name="Rettangolo 6"/>
          <p:cNvSpPr/>
          <p:nvPr/>
        </p:nvSpPr>
        <p:spPr>
          <a:xfrm>
            <a:off x="977030" y="800626"/>
            <a:ext cx="8041708" cy="5493812"/>
          </a:xfrm>
          <a:prstGeom prst="rect">
            <a:avLst/>
          </a:prstGeom>
        </p:spPr>
        <p:txBody>
          <a:bodyPr wrap="square">
            <a:spAutoFit/>
          </a:bodyPr>
          <a:lstStyle/>
          <a:p>
            <a:pPr>
              <a:buClr>
                <a:srgbClr val="FF0000"/>
              </a:buClr>
            </a:pPr>
            <a:r>
              <a:rPr lang="it-IT" b="1" dirty="0"/>
              <a:t>GLI UTENTI POTRANNO SOSTENERE LE ATTIVITÀ DEL PROGETTO  PARTECIPANDO ALLE SEGUENTI ATTIVITÀ: </a:t>
            </a:r>
          </a:p>
          <a:p>
            <a:pPr>
              <a:buClr>
                <a:srgbClr val="FF0000"/>
              </a:buClr>
            </a:pPr>
            <a:endParaRPr lang="it-IT" b="1" dirty="0"/>
          </a:p>
          <a:p>
            <a:pPr marL="742950" lvl="1" indent="-285750">
              <a:lnSpc>
                <a:spcPct val="150000"/>
              </a:lnSpc>
              <a:buClr>
                <a:srgbClr val="FF0000"/>
              </a:buClr>
              <a:buFont typeface="Wingdings" panose="05000000000000000000" pitchFamily="2" charset="2"/>
              <a:buChar char="§"/>
            </a:pPr>
            <a:r>
              <a:rPr lang="it-IT" b="1" dirty="0"/>
              <a:t>DEFINIZIONE DEI REQUISITI DI SERVIZIO </a:t>
            </a:r>
          </a:p>
          <a:p>
            <a:pPr marL="742950" lvl="1" indent="-285750">
              <a:lnSpc>
                <a:spcPct val="150000"/>
              </a:lnSpc>
              <a:buClr>
                <a:srgbClr val="FF0000"/>
              </a:buClr>
              <a:buFont typeface="Wingdings" panose="05000000000000000000" pitchFamily="2" charset="2"/>
              <a:buChar char="§"/>
            </a:pPr>
            <a:endParaRPr lang="it-IT" b="1" dirty="0"/>
          </a:p>
          <a:p>
            <a:pPr marL="742950" lvl="1" indent="-285750">
              <a:lnSpc>
                <a:spcPct val="150000"/>
              </a:lnSpc>
              <a:buClr>
                <a:srgbClr val="FF0000"/>
              </a:buClr>
              <a:buFont typeface="Wingdings" panose="05000000000000000000" pitchFamily="2" charset="2"/>
              <a:buChar char="§"/>
            </a:pPr>
            <a:r>
              <a:rPr lang="it-IT" b="1" dirty="0"/>
              <a:t>MESSA A PUNTO DEL SERVIZIO, CONVALIDA E PROVA</a:t>
            </a:r>
          </a:p>
          <a:p>
            <a:pPr marL="742950" lvl="1" indent="-285750">
              <a:lnSpc>
                <a:spcPct val="150000"/>
              </a:lnSpc>
              <a:buClr>
                <a:srgbClr val="FF0000"/>
              </a:buClr>
              <a:buFont typeface="Wingdings" panose="05000000000000000000" pitchFamily="2" charset="2"/>
              <a:buChar char="§"/>
            </a:pPr>
            <a:endParaRPr lang="it-IT" b="1" dirty="0"/>
          </a:p>
          <a:p>
            <a:pPr marL="742950" lvl="1" indent="-285750">
              <a:lnSpc>
                <a:spcPct val="150000"/>
              </a:lnSpc>
              <a:buClr>
                <a:srgbClr val="FF0000"/>
              </a:buClr>
              <a:buFont typeface="Wingdings" panose="05000000000000000000" pitchFamily="2" charset="2"/>
              <a:buChar char="§"/>
            </a:pPr>
            <a:r>
              <a:rPr lang="it-IT" b="1" dirty="0"/>
              <a:t>CAPIRE COME IL SERVIZIO POTREBBE ESSERE INTEGRATO NEL LORO FLUSSO DI LAVORO </a:t>
            </a:r>
          </a:p>
          <a:p>
            <a:pPr marL="742950" lvl="1" indent="-285750">
              <a:lnSpc>
                <a:spcPct val="150000"/>
              </a:lnSpc>
              <a:buClr>
                <a:srgbClr val="FF0000"/>
              </a:buClr>
              <a:buFont typeface="Wingdings" panose="05000000000000000000" pitchFamily="2" charset="2"/>
              <a:buChar char="§"/>
            </a:pPr>
            <a:endParaRPr lang="it-IT" b="1" dirty="0"/>
          </a:p>
          <a:p>
            <a:pPr marL="742950" lvl="1" indent="-285750">
              <a:lnSpc>
                <a:spcPct val="150000"/>
              </a:lnSpc>
              <a:buClr>
                <a:srgbClr val="FF0000"/>
              </a:buClr>
              <a:buFont typeface="Wingdings" panose="05000000000000000000" pitchFamily="2" charset="2"/>
              <a:buChar char="§"/>
            </a:pPr>
            <a:r>
              <a:rPr lang="it-IT" b="1" dirty="0"/>
              <a:t> SOSTENERE IL BUSINESS PLAN E ANALISI COSTI BENEFICI</a:t>
            </a:r>
          </a:p>
          <a:p>
            <a:pPr marL="742950" lvl="1" indent="-285750">
              <a:lnSpc>
                <a:spcPct val="150000"/>
              </a:lnSpc>
              <a:buClr>
                <a:srgbClr val="FF0000"/>
              </a:buClr>
              <a:buFont typeface="Wingdings" panose="05000000000000000000" pitchFamily="2" charset="2"/>
              <a:buChar char="§"/>
            </a:pPr>
            <a:endParaRPr lang="it-IT" b="1" dirty="0"/>
          </a:p>
          <a:p>
            <a:pPr marL="742950" lvl="1" indent="-285750">
              <a:lnSpc>
                <a:spcPct val="150000"/>
              </a:lnSpc>
              <a:buClr>
                <a:srgbClr val="FF0000"/>
              </a:buClr>
              <a:buFont typeface="Wingdings" panose="05000000000000000000" pitchFamily="2" charset="2"/>
              <a:buChar char="§"/>
            </a:pPr>
            <a:r>
              <a:rPr lang="it-IT" b="1" dirty="0"/>
              <a:t> VALUTAZIONE DELL'IMPATTO DEL SERVIZIO NEL MERCATO ASSICURATIVO</a:t>
            </a:r>
            <a:endParaRPr lang="en-GB" b="1" dirty="0"/>
          </a:p>
        </p:txBody>
      </p:sp>
      <p:sp>
        <p:nvSpPr>
          <p:cNvPr id="4" name="Segnaposto numero diapositiva 3">
            <a:extLst>
              <a:ext uri="{FF2B5EF4-FFF2-40B4-BE49-F238E27FC236}">
                <a16:creationId xmlns:a16="http://schemas.microsoft.com/office/drawing/2014/main" id="{FFCD782A-D571-456F-ADB3-2EE99430D702}"/>
              </a:ext>
            </a:extLst>
          </p:cNvPr>
          <p:cNvSpPr>
            <a:spLocks noGrp="1"/>
          </p:cNvSpPr>
          <p:nvPr>
            <p:ph type="sldNum" sz="quarter" idx="12"/>
          </p:nvPr>
        </p:nvSpPr>
        <p:spPr/>
        <p:txBody>
          <a:bodyPr/>
          <a:lstStyle/>
          <a:p>
            <a:fld id="{7A92C373-3B1C-42EF-A527-5B7EDF46AFCC}" type="slidenum">
              <a:rPr lang="it-IT" smtClean="0"/>
              <a:t>19</a:t>
            </a:fld>
            <a:endParaRPr lang="it-IT"/>
          </a:p>
        </p:txBody>
      </p:sp>
    </p:spTree>
    <p:extLst>
      <p:ext uri="{BB962C8B-B14F-4D97-AF65-F5344CB8AC3E}">
        <p14:creationId xmlns:p14="http://schemas.microsoft.com/office/powerpoint/2010/main" val="975743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71153" y="1215024"/>
            <a:ext cx="11649693" cy="4655391"/>
          </a:xfrm>
        </p:spPr>
        <p:txBody>
          <a:bodyPr>
            <a:normAutofit/>
          </a:bodyPr>
          <a:lstStyle/>
          <a:p>
            <a:pPr marL="0" indent="0" algn="ctr">
              <a:buNone/>
            </a:pPr>
            <a:endParaRPr lang="it-IT" sz="3200" b="1" dirty="0">
              <a:solidFill>
                <a:srgbClr val="FF0000"/>
              </a:solidFill>
            </a:endParaRPr>
          </a:p>
          <a:p>
            <a:endParaRPr lang="it-IT" sz="3200" b="1" dirty="0"/>
          </a:p>
          <a:p>
            <a:r>
              <a:rPr lang="it-IT" sz="3200" b="1" dirty="0"/>
              <a:t>SCENARIO E PROSPETTIVE</a:t>
            </a:r>
          </a:p>
          <a:p>
            <a:r>
              <a:rPr lang="it-IT" sz="3200" b="1" dirty="0"/>
              <a:t>QUADRO NORMATIVO</a:t>
            </a:r>
          </a:p>
          <a:p>
            <a:r>
              <a:rPr lang="it-IT" sz="3200" b="1" dirty="0"/>
              <a:t>INNOVAZIONE E TECNOLOGIA NELLA GESTIONE DEL RISCHIO</a:t>
            </a:r>
          </a:p>
          <a:p>
            <a:pPr marL="0" indent="0">
              <a:buNone/>
            </a:pPr>
            <a:endParaRPr lang="it-IT" sz="3200" b="1" dirty="0"/>
          </a:p>
          <a:p>
            <a:pPr marL="457200" indent="-457200">
              <a:buAutoNum type="arabicPeriod"/>
            </a:pPr>
            <a:endParaRPr lang="it-IT" sz="3200" b="1" dirty="0"/>
          </a:p>
          <a:p>
            <a:pPr marL="0" indent="0">
              <a:buNone/>
            </a:pPr>
            <a:endParaRPr lang="it-IT" sz="3200" b="1" dirty="0"/>
          </a:p>
          <a:p>
            <a:pPr marL="457200" indent="-457200">
              <a:buAutoNum type="arabicPeriod"/>
            </a:pPr>
            <a:endParaRPr lang="fr-FR" dirty="0"/>
          </a:p>
        </p:txBody>
      </p:sp>
      <p:pic>
        <p:nvPicPr>
          <p:cNvPr id="4" name="Picture 2" descr="cid:01A7C54D-A22E-499E-9F27-6EF5A24B21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63" y="6106069"/>
            <a:ext cx="2491677" cy="6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olo 1">
            <a:extLst>
              <a:ext uri="{FF2B5EF4-FFF2-40B4-BE49-F238E27FC236}">
                <a16:creationId xmlns:a16="http://schemas.microsoft.com/office/drawing/2014/main" id="{29808182-F3C0-4F57-8C25-FB5CCB6CB0BC}"/>
              </a:ext>
            </a:extLst>
          </p:cNvPr>
          <p:cNvSpPr>
            <a:spLocks noGrp="1"/>
          </p:cNvSpPr>
          <p:nvPr>
            <p:ph type="title"/>
          </p:nvPr>
        </p:nvSpPr>
        <p:spPr>
          <a:xfrm>
            <a:off x="1402915" y="67931"/>
            <a:ext cx="9048752" cy="688931"/>
          </a:xfrm>
        </p:spPr>
        <p:txBody>
          <a:bodyPr/>
          <a:lstStyle/>
          <a:p>
            <a:pPr algn="ctr"/>
            <a:r>
              <a:rPr lang="it-IT" b="1" dirty="0"/>
              <a:t>OUTLINE</a:t>
            </a:r>
          </a:p>
        </p:txBody>
      </p:sp>
      <p:sp>
        <p:nvSpPr>
          <p:cNvPr id="2" name="Segnaposto numero diapositiva 1">
            <a:extLst>
              <a:ext uri="{FF2B5EF4-FFF2-40B4-BE49-F238E27FC236}">
                <a16:creationId xmlns:a16="http://schemas.microsoft.com/office/drawing/2014/main" id="{46645B94-95BD-4C74-95EC-BD3A09F44591}"/>
              </a:ext>
            </a:extLst>
          </p:cNvPr>
          <p:cNvSpPr>
            <a:spLocks noGrp="1"/>
          </p:cNvSpPr>
          <p:nvPr>
            <p:ph type="sldNum" sz="quarter" idx="12"/>
          </p:nvPr>
        </p:nvSpPr>
        <p:spPr/>
        <p:txBody>
          <a:bodyPr/>
          <a:lstStyle/>
          <a:p>
            <a:fld id="{7A92C373-3B1C-42EF-A527-5B7EDF46AFCC}" type="slidenum">
              <a:rPr lang="it-IT" smtClean="0"/>
              <a:t>2</a:t>
            </a:fld>
            <a:endParaRPr lang="it-IT"/>
          </a:p>
        </p:txBody>
      </p:sp>
    </p:spTree>
    <p:extLst>
      <p:ext uri="{BB962C8B-B14F-4D97-AF65-F5344CB8AC3E}">
        <p14:creationId xmlns:p14="http://schemas.microsoft.com/office/powerpoint/2010/main" val="209974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id:01A7C54D-A22E-499E-9F27-6EF5A24B21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754" y="6226627"/>
            <a:ext cx="2939143"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5360" y="1098406"/>
            <a:ext cx="1999564" cy="1081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5360" y="2729909"/>
            <a:ext cx="2049668" cy="1346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9191" y="4506695"/>
            <a:ext cx="2170437" cy="1368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3427956" y="359742"/>
            <a:ext cx="3265638" cy="523220"/>
          </a:xfrm>
          <a:prstGeom prst="rect">
            <a:avLst/>
          </a:prstGeom>
        </p:spPr>
        <p:txBody>
          <a:bodyPr wrap="none">
            <a:spAutoFit/>
          </a:bodyPr>
          <a:lstStyle/>
          <a:p>
            <a:r>
              <a:rPr lang="it-IT" sz="2800" b="1" dirty="0">
                <a:latin typeface="+mj-lt"/>
                <a:ea typeface="+mj-ea"/>
                <a:cs typeface="+mj-cs"/>
              </a:rPr>
              <a:t>I PROGETTI PILOTA</a:t>
            </a:r>
          </a:p>
        </p:txBody>
      </p:sp>
      <p:sp>
        <p:nvSpPr>
          <p:cNvPr id="10" name="Rettangolo 9"/>
          <p:cNvSpPr/>
          <p:nvPr/>
        </p:nvSpPr>
        <p:spPr>
          <a:xfrm>
            <a:off x="450937" y="948811"/>
            <a:ext cx="7908254" cy="5078313"/>
          </a:xfrm>
          <a:prstGeom prst="rect">
            <a:avLst/>
          </a:prstGeom>
        </p:spPr>
        <p:txBody>
          <a:bodyPr wrap="square">
            <a:spAutoFit/>
          </a:bodyPr>
          <a:lstStyle/>
          <a:p>
            <a:pPr>
              <a:buClr>
                <a:srgbClr val="FF0000"/>
              </a:buClr>
              <a:buFont typeface="Wingdings" pitchFamily="2" charset="2"/>
              <a:buChar char="Ø"/>
            </a:pPr>
            <a:r>
              <a:rPr lang="en-GB" sz="2000" b="1" dirty="0"/>
              <a:t>PILOT 1: </a:t>
            </a:r>
            <a:r>
              <a:rPr lang="it-IT" sz="2000" b="1" dirty="0"/>
              <a:t>INDEXES FOR CROP MONITORING</a:t>
            </a:r>
          </a:p>
          <a:p>
            <a:pPr>
              <a:buClr>
                <a:srgbClr val="FF0000"/>
              </a:buClr>
              <a:buFont typeface="Wingdings" pitchFamily="2" charset="2"/>
              <a:buChar char="Ø"/>
            </a:pPr>
            <a:endParaRPr lang="it-IT" sz="2400" b="1" dirty="0"/>
          </a:p>
          <a:p>
            <a:pPr lvl="1"/>
            <a:r>
              <a:rPr lang="it-IT" sz="1600" b="1" dirty="0"/>
              <a:t>OBIETTIVO: FORNIRE UNA SERIE DI INDICI DA UTILIZZARE COME RIFERIMENTO PER IL CALCOLO DELLA RESA POTENZIALE SULLA BASE DI MODELLI SPECIFICI</a:t>
            </a:r>
          </a:p>
          <a:p>
            <a:pPr lvl="1"/>
            <a:endParaRPr lang="it-IT" sz="1600" b="1" dirty="0"/>
          </a:p>
          <a:p>
            <a:pPr>
              <a:buClr>
                <a:srgbClr val="FF0000"/>
              </a:buClr>
              <a:buFont typeface="Wingdings" pitchFamily="2" charset="2"/>
              <a:buChar char="Ø"/>
            </a:pPr>
            <a:r>
              <a:rPr lang="en-GB" sz="2000" b="1" dirty="0"/>
              <a:t>PILOT 2: </a:t>
            </a:r>
            <a:r>
              <a:rPr lang="it-IT" sz="2000" b="1" dirty="0"/>
              <a:t>GRASSLAND PRODUCTION ESTIMATION</a:t>
            </a:r>
          </a:p>
          <a:p>
            <a:pPr>
              <a:buClr>
                <a:srgbClr val="FF0000"/>
              </a:buClr>
              <a:buFont typeface="Wingdings" pitchFamily="2" charset="2"/>
              <a:buChar char="Ø"/>
            </a:pPr>
            <a:endParaRPr lang="it-IT" sz="2400" b="1" dirty="0"/>
          </a:p>
          <a:p>
            <a:pPr lvl="1"/>
            <a:r>
              <a:rPr lang="it-IT" sz="1600" b="1" dirty="0"/>
              <a:t>OBIETTIVO: MONITORARE LA PRODUZIONE EFFETTIVA DI  PRATO-PASCOLO ATTRAVERSO L'ELABORAZIONE AUTOMATICA DELLE SERIE STORICHE E.O. (SAR E OTTICI)</a:t>
            </a:r>
          </a:p>
          <a:p>
            <a:pPr lvl="1"/>
            <a:endParaRPr lang="en-GB" sz="2800" b="1" dirty="0">
              <a:ln w="31550" cmpd="sng">
                <a:gradFill>
                  <a:gsLst>
                    <a:gs pos="70000">
                      <a:schemeClr val="accent6">
                        <a:shade val="50000"/>
                        <a:satMod val="190000"/>
                      </a:schemeClr>
                    </a:gs>
                    <a:gs pos="0">
                      <a:schemeClr val="accent6">
                        <a:tint val="77000"/>
                        <a:satMod val="180000"/>
                      </a:schemeClr>
                    </a:gs>
                  </a:gsLst>
                  <a:lin ang="5400000"/>
                </a:gradFill>
                <a:prstDash val="solid"/>
              </a:ln>
              <a:effectLst>
                <a:outerShdw blurRad="50800" dist="40000" dir="5400000" algn="tl" rotWithShape="0">
                  <a:srgbClr val="000000">
                    <a:shade val="5000"/>
                    <a:satMod val="120000"/>
                    <a:alpha val="33000"/>
                  </a:srgbClr>
                </a:outerShdw>
              </a:effectLst>
            </a:endParaRPr>
          </a:p>
          <a:p>
            <a:pPr>
              <a:buClr>
                <a:srgbClr val="FF0000"/>
              </a:buClr>
              <a:buFont typeface="Wingdings" pitchFamily="2" charset="2"/>
              <a:buChar char="Ø"/>
            </a:pPr>
            <a:r>
              <a:rPr lang="en-GB" sz="2000" b="1" dirty="0"/>
              <a:t>PILOT 3: </a:t>
            </a:r>
            <a:r>
              <a:rPr lang="it-IT" sz="2000" b="1" dirty="0"/>
              <a:t>DAMAGE ASSESSMENT IN CASE OF NATURAL EVENT (FLOOD, HEAVY-RAIN/HAIL, LOW TEMPERATURE AND DROUGHT)</a:t>
            </a:r>
          </a:p>
          <a:p>
            <a:pPr>
              <a:buClr>
                <a:srgbClr val="FF0000"/>
              </a:buClr>
              <a:buFont typeface="Wingdings" pitchFamily="2" charset="2"/>
              <a:buChar char="Ø"/>
            </a:pPr>
            <a:endParaRPr lang="it-IT" sz="2400" b="1" dirty="0"/>
          </a:p>
          <a:p>
            <a:pPr lvl="1"/>
            <a:r>
              <a:rPr lang="it-IT" sz="1600" b="1" dirty="0"/>
              <a:t>OBIETTIVO: VERIFICARE L'IMPATTO DI UN EVENTO SU UNA COLTURA UTILIZZANDO I DATI E.O. (SAR E MULTISPETTRALI) E SENSORI DI TERRA.</a:t>
            </a:r>
          </a:p>
        </p:txBody>
      </p:sp>
      <p:sp>
        <p:nvSpPr>
          <p:cNvPr id="4" name="Segnaposto numero diapositiva 3">
            <a:extLst>
              <a:ext uri="{FF2B5EF4-FFF2-40B4-BE49-F238E27FC236}">
                <a16:creationId xmlns:a16="http://schemas.microsoft.com/office/drawing/2014/main" id="{66FCCBBE-92EF-4547-8398-6E00858AD832}"/>
              </a:ext>
            </a:extLst>
          </p:cNvPr>
          <p:cNvSpPr>
            <a:spLocks noGrp="1"/>
          </p:cNvSpPr>
          <p:nvPr>
            <p:ph type="sldNum" sz="quarter" idx="12"/>
          </p:nvPr>
        </p:nvSpPr>
        <p:spPr/>
        <p:txBody>
          <a:bodyPr/>
          <a:lstStyle/>
          <a:p>
            <a:fld id="{7A92C373-3B1C-42EF-A527-5B7EDF46AFCC}" type="slidenum">
              <a:rPr lang="it-IT" smtClean="0"/>
              <a:t>20</a:t>
            </a:fld>
            <a:endParaRPr lang="it-IT"/>
          </a:p>
        </p:txBody>
      </p:sp>
    </p:spTree>
    <p:extLst>
      <p:ext uri="{BB962C8B-B14F-4D97-AF65-F5344CB8AC3E}">
        <p14:creationId xmlns:p14="http://schemas.microsoft.com/office/powerpoint/2010/main" val="1730384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id:01A7C54D-A22E-499E-9F27-6EF5A24B21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754" y="6226627"/>
            <a:ext cx="2939143"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https://upload.wikimedia.org/wikipedia/commons/3/32/Brooklyn_Museum_-_Nadar_%C3%89levant_la_Photographie_%C3%A0_la_Hauteur_de_l%27Art_-_Honor%C3%A9_Daumi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338" y="1394078"/>
            <a:ext cx="2459321" cy="3174384"/>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697451" y="567267"/>
            <a:ext cx="9445214" cy="523220"/>
          </a:xfrm>
          <a:prstGeom prst="rect">
            <a:avLst/>
          </a:prstGeom>
          <a:noFill/>
        </p:spPr>
        <p:txBody>
          <a:bodyPr wrap="none" rtlCol="0">
            <a:spAutoFit/>
          </a:bodyPr>
          <a:lstStyle/>
          <a:p>
            <a:r>
              <a:rPr lang="it-IT" sz="2800" b="1" dirty="0"/>
              <a:t>EVOLUZIONE DEL TELERILEVAMENTO E…..DI ASNACODI</a:t>
            </a:r>
          </a:p>
        </p:txBody>
      </p:sp>
      <p:pic>
        <p:nvPicPr>
          <p:cNvPr id="6154" name="Picture 10" descr="Risultati immagini per copernicus sentin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2525" y="1625832"/>
            <a:ext cx="3049432" cy="2551219"/>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Risultati immagini per copernicus sentine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1358" y="3995004"/>
            <a:ext cx="2829137" cy="2415654"/>
          </a:xfrm>
          <a:prstGeom prst="rect">
            <a:avLst/>
          </a:prstGeom>
          <a:noFill/>
          <a:extLst>
            <a:ext uri="{909E8E84-426E-40DD-AFC4-6F175D3DCCD1}">
              <a14:hiddenFill xmlns:a14="http://schemas.microsoft.com/office/drawing/2010/main">
                <a:solidFill>
                  <a:srgbClr val="FFFFFF"/>
                </a:solidFill>
              </a14:hiddenFill>
            </a:ext>
          </a:extLst>
        </p:spPr>
      </p:pic>
      <p:sp>
        <p:nvSpPr>
          <p:cNvPr id="9" name="CasellaDiTesto 8"/>
          <p:cNvSpPr txBox="1"/>
          <p:nvPr/>
        </p:nvSpPr>
        <p:spPr>
          <a:xfrm rot="20340313">
            <a:off x="5823552" y="4661542"/>
            <a:ext cx="1171998" cy="307777"/>
          </a:xfrm>
          <a:prstGeom prst="rect">
            <a:avLst/>
          </a:prstGeom>
          <a:noFill/>
        </p:spPr>
        <p:txBody>
          <a:bodyPr wrap="square" rtlCol="0">
            <a:spAutoFit/>
          </a:bodyPr>
          <a:lstStyle/>
          <a:p>
            <a:r>
              <a:rPr lang="it-IT" sz="1400" b="1" dirty="0">
                <a:solidFill>
                  <a:srgbClr val="FF0000"/>
                </a:solidFill>
              </a:rPr>
              <a:t>ASNACODI</a:t>
            </a:r>
          </a:p>
        </p:txBody>
      </p:sp>
      <p:sp>
        <p:nvSpPr>
          <p:cNvPr id="12" name="CasellaDiTesto 11"/>
          <p:cNvSpPr txBox="1"/>
          <p:nvPr/>
        </p:nvSpPr>
        <p:spPr>
          <a:xfrm>
            <a:off x="3527428" y="5371758"/>
            <a:ext cx="4536819" cy="523220"/>
          </a:xfrm>
          <a:prstGeom prst="rect">
            <a:avLst/>
          </a:prstGeom>
          <a:noFill/>
        </p:spPr>
        <p:txBody>
          <a:bodyPr wrap="none" rtlCol="0">
            <a:spAutoFit/>
          </a:bodyPr>
          <a:lstStyle/>
          <a:p>
            <a:pPr algn="ctr"/>
            <a:r>
              <a:rPr lang="it-IT" sz="2800" b="1" dirty="0"/>
              <a:t>GRAZIE PER L’ATTENZIONE</a:t>
            </a:r>
          </a:p>
        </p:txBody>
      </p:sp>
      <p:sp>
        <p:nvSpPr>
          <p:cNvPr id="2" name="Freccia a destra 1"/>
          <p:cNvSpPr/>
          <p:nvPr/>
        </p:nvSpPr>
        <p:spPr>
          <a:xfrm>
            <a:off x="5123143" y="2793305"/>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Segnaposto numero diapositiva 3">
            <a:extLst>
              <a:ext uri="{FF2B5EF4-FFF2-40B4-BE49-F238E27FC236}">
                <a16:creationId xmlns:a16="http://schemas.microsoft.com/office/drawing/2014/main" id="{C838A0F1-07F1-4BBE-A5A4-B6160A5D6B11}"/>
              </a:ext>
            </a:extLst>
          </p:cNvPr>
          <p:cNvSpPr>
            <a:spLocks noGrp="1"/>
          </p:cNvSpPr>
          <p:nvPr>
            <p:ph type="sldNum" sz="quarter" idx="12"/>
          </p:nvPr>
        </p:nvSpPr>
        <p:spPr/>
        <p:txBody>
          <a:bodyPr/>
          <a:lstStyle/>
          <a:p>
            <a:fld id="{7A92C373-3B1C-42EF-A527-5B7EDF46AFCC}" type="slidenum">
              <a:rPr lang="it-IT" smtClean="0"/>
              <a:t>21</a:t>
            </a:fld>
            <a:endParaRPr lang="it-IT"/>
          </a:p>
        </p:txBody>
      </p:sp>
    </p:spTree>
    <p:extLst>
      <p:ext uri="{BB962C8B-B14F-4D97-AF65-F5344CB8AC3E}">
        <p14:creationId xmlns:p14="http://schemas.microsoft.com/office/powerpoint/2010/main" val="2124131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12290" y="1847435"/>
            <a:ext cx="11708474" cy="4195481"/>
          </a:xfrm>
        </p:spPr>
        <p:txBody>
          <a:bodyPr>
            <a:normAutofit/>
          </a:bodyPr>
          <a:lstStyle/>
          <a:p>
            <a:pPr algn="ctr">
              <a:buNone/>
            </a:pPr>
            <a:endParaRPr lang="fr-FR" sz="4000" b="1" dirty="0"/>
          </a:p>
          <a:p>
            <a:pPr algn="ctr">
              <a:buNone/>
            </a:pPr>
            <a:r>
              <a:rPr lang="fr-FR" sz="4000" b="1" dirty="0"/>
              <a:t>GRAZIE PER L’ATTENZIONE!</a:t>
            </a:r>
          </a:p>
        </p:txBody>
      </p:sp>
      <p:pic>
        <p:nvPicPr>
          <p:cNvPr id="4" name="Picture 2" descr="cid:01A7C54D-A22E-499E-9F27-6EF5A24B21A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63" y="6106069"/>
            <a:ext cx="2491677" cy="6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a:extLst>
              <a:ext uri="{FF2B5EF4-FFF2-40B4-BE49-F238E27FC236}">
                <a16:creationId xmlns:a16="http://schemas.microsoft.com/office/drawing/2014/main" id="{0D7FCF5F-2751-4BDD-9DDA-EC29A2582EB9}"/>
              </a:ext>
            </a:extLst>
          </p:cNvPr>
          <p:cNvSpPr>
            <a:spLocks noGrp="1"/>
          </p:cNvSpPr>
          <p:nvPr>
            <p:ph type="sldNum" sz="quarter" idx="12"/>
          </p:nvPr>
        </p:nvSpPr>
        <p:spPr/>
        <p:txBody>
          <a:bodyPr/>
          <a:lstStyle/>
          <a:p>
            <a:fld id="{7A92C373-3B1C-42EF-A527-5B7EDF46AFCC}" type="slidenum">
              <a:rPr lang="it-IT" smtClean="0"/>
              <a:t>22</a:t>
            </a:fld>
            <a:endParaRPr lang="it-IT"/>
          </a:p>
        </p:txBody>
      </p:sp>
    </p:spTree>
    <p:extLst>
      <p:ext uri="{BB962C8B-B14F-4D97-AF65-F5344CB8AC3E}">
        <p14:creationId xmlns:p14="http://schemas.microsoft.com/office/powerpoint/2010/main" val="1317132182"/>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b="1" dirty="0"/>
              <a:t>SCENARIO E PROSPETTIVE</a:t>
            </a:r>
            <a:endParaRPr lang="fr-FR" b="1" dirty="0"/>
          </a:p>
        </p:txBody>
      </p:sp>
      <p:sp>
        <p:nvSpPr>
          <p:cNvPr id="3" name="Segnaposto contenuto 2"/>
          <p:cNvSpPr>
            <a:spLocks noGrp="1"/>
          </p:cNvSpPr>
          <p:nvPr>
            <p:ph idx="1"/>
          </p:nvPr>
        </p:nvSpPr>
        <p:spPr>
          <a:xfrm>
            <a:off x="174363" y="1821087"/>
            <a:ext cx="11825852" cy="3467340"/>
          </a:xfrm>
        </p:spPr>
        <p:txBody>
          <a:bodyPr>
            <a:normAutofit/>
          </a:bodyPr>
          <a:lstStyle/>
          <a:p>
            <a:r>
              <a:rPr lang="it-IT" sz="2800" b="1" dirty="0"/>
              <a:t>EFFETTI DEI CAMBIAMENTI CLIMATICI</a:t>
            </a:r>
          </a:p>
          <a:p>
            <a:pPr lvl="0"/>
            <a:r>
              <a:rPr lang="it-IT" sz="2800" b="1" dirty="0"/>
              <a:t>ESIGENZA DI RISPOSTE INNOVATIVE PER LA GESTIONE DEL RISCHIO</a:t>
            </a:r>
            <a:endParaRPr lang="fr-FR" sz="2800" b="1" dirty="0"/>
          </a:p>
          <a:p>
            <a:pPr lvl="0"/>
            <a:r>
              <a:rPr lang="it-IT" sz="2800" b="1" dirty="0"/>
              <a:t>TRASFERIMENTO DELLA CONOSCENZA</a:t>
            </a:r>
            <a:endParaRPr lang="fr-FR" sz="2800" b="1" dirty="0"/>
          </a:p>
          <a:p>
            <a:r>
              <a:rPr lang="it-IT" sz="2800" b="1" dirty="0"/>
              <a:t>ADEGUAMENTO DELLA COMUNICAZIONE SOTTO TUTTI I PROFILI INTERNI ED ESTERNI</a:t>
            </a:r>
          </a:p>
          <a:p>
            <a:endParaRPr lang="fr-FR" dirty="0"/>
          </a:p>
        </p:txBody>
      </p:sp>
      <p:pic>
        <p:nvPicPr>
          <p:cNvPr id="5" name="Picture 2" descr="cid:01A7C54D-A22E-499E-9F27-6EF5A24B21A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63" y="6106069"/>
            <a:ext cx="2491677" cy="6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egnaposto numero diapositiva 3">
            <a:extLst>
              <a:ext uri="{FF2B5EF4-FFF2-40B4-BE49-F238E27FC236}">
                <a16:creationId xmlns:a16="http://schemas.microsoft.com/office/drawing/2014/main" id="{7A06A95B-A61B-4CC7-A5D8-7C25488B4514}"/>
              </a:ext>
            </a:extLst>
          </p:cNvPr>
          <p:cNvSpPr>
            <a:spLocks noGrp="1"/>
          </p:cNvSpPr>
          <p:nvPr>
            <p:ph type="sldNum" sz="quarter" idx="12"/>
          </p:nvPr>
        </p:nvSpPr>
        <p:spPr/>
        <p:txBody>
          <a:bodyPr/>
          <a:lstStyle/>
          <a:p>
            <a:fld id="{7A92C373-3B1C-42EF-A527-5B7EDF46AFCC}" type="slidenum">
              <a:rPr lang="it-IT" smtClean="0"/>
              <a:t>3</a:t>
            </a:fld>
            <a:endParaRPr lang="it-IT"/>
          </a:p>
        </p:txBody>
      </p:sp>
    </p:spTree>
    <p:extLst>
      <p:ext uri="{BB962C8B-B14F-4D97-AF65-F5344CB8AC3E}">
        <p14:creationId xmlns:p14="http://schemas.microsoft.com/office/powerpoint/2010/main" val="295993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284D50-FC6E-4A7D-BAB8-7C8E122E5C9F}"/>
              </a:ext>
            </a:extLst>
          </p:cNvPr>
          <p:cNvSpPr>
            <a:spLocks noGrp="1"/>
          </p:cNvSpPr>
          <p:nvPr>
            <p:ph type="title"/>
          </p:nvPr>
        </p:nvSpPr>
        <p:spPr/>
        <p:txBody>
          <a:bodyPr/>
          <a:lstStyle/>
          <a:p>
            <a:pPr algn="ctr"/>
            <a:r>
              <a:rPr lang="it-IT" sz="4400" b="1" dirty="0"/>
              <a:t>EFFETTI DEI CAMBIAMENTI CLIMATICI</a:t>
            </a:r>
            <a:br>
              <a:rPr lang="it-IT" sz="4400" b="1" dirty="0"/>
            </a:br>
            <a:endParaRPr lang="it-IT" dirty="0"/>
          </a:p>
        </p:txBody>
      </p:sp>
      <p:sp>
        <p:nvSpPr>
          <p:cNvPr id="3" name="Segnaposto contenuto 2">
            <a:extLst>
              <a:ext uri="{FF2B5EF4-FFF2-40B4-BE49-F238E27FC236}">
                <a16:creationId xmlns:a16="http://schemas.microsoft.com/office/drawing/2014/main" id="{D3B24429-1708-43F1-BE58-DE045CF3F6E2}"/>
              </a:ext>
            </a:extLst>
          </p:cNvPr>
          <p:cNvSpPr>
            <a:spLocks noGrp="1"/>
          </p:cNvSpPr>
          <p:nvPr>
            <p:ph idx="1"/>
          </p:nvPr>
        </p:nvSpPr>
        <p:spPr>
          <a:xfrm>
            <a:off x="0" y="1740934"/>
            <a:ext cx="12087616" cy="4805082"/>
          </a:xfrm>
        </p:spPr>
        <p:txBody>
          <a:bodyPr>
            <a:normAutofit/>
          </a:bodyPr>
          <a:lstStyle/>
          <a:p>
            <a:pPr marL="0" indent="0">
              <a:buNone/>
            </a:pPr>
            <a:r>
              <a:rPr lang="it-IT" sz="2800" b="1" dirty="0"/>
              <a:t>CAMBIAMENTI CLIMATICI: MOLTEPLICITÀ DI CAUSE </a:t>
            </a:r>
          </a:p>
          <a:p>
            <a:pPr marL="0" indent="0">
              <a:buNone/>
            </a:pPr>
            <a:r>
              <a:rPr lang="it-IT" sz="2800" b="1" dirty="0"/>
              <a:t>SPOPOLAMENTO E ABBANDONO DELL’ATTIVITÀ AGRICOLA  (</a:t>
            </a:r>
            <a:r>
              <a:rPr lang="it-IT" b="1" dirty="0"/>
              <a:t>SICCITÀ SAN PAOLO DEL BRASILE CONSEGUENZA DELLA DEFORESTAZIONE AMAZZONICA)</a:t>
            </a:r>
          </a:p>
          <a:p>
            <a:pPr marL="0" indent="0">
              <a:buNone/>
            </a:pPr>
            <a:r>
              <a:rPr lang="it-IT" sz="2800" b="1" dirty="0"/>
              <a:t>LA TUTELA DEL REDDITO DELLE IMPRESE AGRICOLE NON ATTIENE SOLO ALLA GESTIONE DEL RISCHIO </a:t>
            </a:r>
          </a:p>
          <a:p>
            <a:pPr marL="0" indent="0" algn="ctr">
              <a:buNone/>
            </a:pPr>
            <a:r>
              <a:rPr lang="it-IT" sz="2800" b="1" dirty="0">
                <a:solidFill>
                  <a:srgbClr val="FF0000"/>
                </a:solidFill>
              </a:rPr>
              <a:t>TOCCA LA SOPRAVVIVENZA DELL’ATTIVITA’ AGRICOLA NELLA UE INTERESSA TUTTI I CITTADINI</a:t>
            </a:r>
          </a:p>
          <a:p>
            <a:pPr marL="0" indent="0" algn="ctr">
              <a:buNone/>
            </a:pPr>
            <a:r>
              <a:rPr lang="it-IT" sz="2800" b="1" dirty="0">
                <a:solidFill>
                  <a:srgbClr val="FF0000"/>
                </a:solidFill>
              </a:rPr>
              <a:t> IMPRESE AGRICOLE PRODUCONO  CIBO, SICUREZZA ALIMENTARE, SICUREZZA TERRITORIALE, QUALITÀ, BENI PUBBLICI IMMATERIALI  </a:t>
            </a:r>
          </a:p>
          <a:p>
            <a:endParaRPr lang="it-IT" dirty="0"/>
          </a:p>
        </p:txBody>
      </p:sp>
      <p:pic>
        <p:nvPicPr>
          <p:cNvPr id="4" name="Picture 2" descr="cid:01A7C54D-A22E-499E-9F27-6EF5A24B21A5">
            <a:extLst>
              <a:ext uri="{FF2B5EF4-FFF2-40B4-BE49-F238E27FC236}">
                <a16:creationId xmlns:a16="http://schemas.microsoft.com/office/drawing/2014/main" id="{3EB22D42-3365-430C-AE8A-598EE62BF3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34033"/>
            <a:ext cx="2272991" cy="62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gnaposto numero diapositiva 4">
            <a:extLst>
              <a:ext uri="{FF2B5EF4-FFF2-40B4-BE49-F238E27FC236}">
                <a16:creationId xmlns:a16="http://schemas.microsoft.com/office/drawing/2014/main" id="{7E312CCE-910D-4A5D-BF06-B48619F7423C}"/>
              </a:ext>
            </a:extLst>
          </p:cNvPr>
          <p:cNvSpPr>
            <a:spLocks noGrp="1"/>
          </p:cNvSpPr>
          <p:nvPr>
            <p:ph type="sldNum" sz="quarter" idx="12"/>
          </p:nvPr>
        </p:nvSpPr>
        <p:spPr/>
        <p:txBody>
          <a:bodyPr/>
          <a:lstStyle/>
          <a:p>
            <a:fld id="{7A92C373-3B1C-42EF-A527-5B7EDF46AFCC}" type="slidenum">
              <a:rPr lang="it-IT" smtClean="0"/>
              <a:t>4</a:t>
            </a:fld>
            <a:endParaRPr lang="it-IT"/>
          </a:p>
        </p:txBody>
      </p:sp>
    </p:spTree>
    <p:extLst>
      <p:ext uri="{BB962C8B-B14F-4D97-AF65-F5344CB8AC3E}">
        <p14:creationId xmlns:p14="http://schemas.microsoft.com/office/powerpoint/2010/main" val="2980052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7B458A-6FD5-4D4A-BDD0-00E49F8032F6}"/>
              </a:ext>
            </a:extLst>
          </p:cNvPr>
          <p:cNvSpPr>
            <a:spLocks noGrp="1"/>
          </p:cNvSpPr>
          <p:nvPr>
            <p:ph type="title"/>
          </p:nvPr>
        </p:nvSpPr>
        <p:spPr>
          <a:xfrm>
            <a:off x="1002082" y="425885"/>
            <a:ext cx="9048752" cy="1427363"/>
          </a:xfrm>
        </p:spPr>
        <p:txBody>
          <a:bodyPr/>
          <a:lstStyle/>
          <a:p>
            <a:pPr algn="ctr"/>
            <a:r>
              <a:rPr lang="it-IT" b="1" dirty="0"/>
              <a:t>CONOSCENZA DEL SOCIO</a:t>
            </a:r>
            <a:br>
              <a:rPr lang="it-IT" b="1" dirty="0"/>
            </a:br>
            <a:r>
              <a:rPr lang="it-IT" b="1" dirty="0"/>
              <a:t>RISCHI PERCEPITI</a:t>
            </a:r>
          </a:p>
        </p:txBody>
      </p:sp>
      <p:sp>
        <p:nvSpPr>
          <p:cNvPr id="3" name="Segnaposto contenuto 2">
            <a:extLst>
              <a:ext uri="{FF2B5EF4-FFF2-40B4-BE49-F238E27FC236}">
                <a16:creationId xmlns:a16="http://schemas.microsoft.com/office/drawing/2014/main" id="{6E0801E9-3168-4889-A513-B4DCEBA2A858}"/>
              </a:ext>
            </a:extLst>
          </p:cNvPr>
          <p:cNvSpPr>
            <a:spLocks noGrp="1"/>
          </p:cNvSpPr>
          <p:nvPr>
            <p:ph idx="1"/>
          </p:nvPr>
        </p:nvSpPr>
        <p:spPr>
          <a:xfrm>
            <a:off x="0" y="2052918"/>
            <a:ext cx="12192000" cy="4661033"/>
          </a:xfrm>
        </p:spPr>
        <p:txBody>
          <a:bodyPr>
            <a:normAutofit/>
          </a:bodyPr>
          <a:lstStyle/>
          <a:p>
            <a:pPr marL="0" indent="0">
              <a:buNone/>
            </a:pPr>
            <a:r>
              <a:rPr lang="it-IT" sz="2800" b="1" dirty="0"/>
              <a:t> </a:t>
            </a:r>
          </a:p>
          <a:p>
            <a:pPr marL="0" indent="0">
              <a:buNone/>
            </a:pPr>
            <a:r>
              <a:rPr lang="it-IT" sz="2800" b="1" dirty="0"/>
              <a:t>SPESSO LA PERCEZIONE DEL RISCHIO DIPENDE DA FATTORI NON RAZIONALI</a:t>
            </a:r>
          </a:p>
          <a:p>
            <a:pPr marL="0" indent="0">
              <a:buNone/>
            </a:pPr>
            <a:r>
              <a:rPr lang="it-IT" sz="2800" b="1" dirty="0"/>
              <a:t>NEI CONFRONTI DEI FENOMENI CATASTROFALI, BASSA FREQUENZA MA DANNI PESANTI, MOLTI SONO PORTATI A VALUTARE SULLA BASE DEL RICORDO DI UNA RICORRENZA LONTANA</a:t>
            </a:r>
          </a:p>
          <a:p>
            <a:pPr marL="0" indent="0" algn="ctr">
              <a:buNone/>
            </a:pPr>
            <a:r>
              <a:rPr lang="it-IT" sz="2800" b="1" dirty="0">
                <a:solidFill>
                  <a:srgbClr val="FF0000"/>
                </a:solidFill>
              </a:rPr>
              <a:t>NON SI TIENE CONTO DI FATTORI SCIENTIFICI, EVIDENZE CHE TUTTI GLI STUDIOSI DEL CLIMA RILEVANO SULL’INVERSIONE DI TENDENZA IN TERMINI DI FREQUENZA</a:t>
            </a:r>
          </a:p>
          <a:p>
            <a:endParaRPr lang="it-IT" dirty="0"/>
          </a:p>
        </p:txBody>
      </p:sp>
      <p:pic>
        <p:nvPicPr>
          <p:cNvPr id="4" name="Picture 2" descr="cid:01A7C54D-A22E-499E-9F27-6EF5A24B21A5">
            <a:extLst>
              <a:ext uri="{FF2B5EF4-FFF2-40B4-BE49-F238E27FC236}">
                <a16:creationId xmlns:a16="http://schemas.microsoft.com/office/drawing/2014/main" id="{9A9DCF58-B78A-4B1E-8704-24CA761219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34033"/>
            <a:ext cx="2272991" cy="62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gnaposto numero diapositiva 4">
            <a:extLst>
              <a:ext uri="{FF2B5EF4-FFF2-40B4-BE49-F238E27FC236}">
                <a16:creationId xmlns:a16="http://schemas.microsoft.com/office/drawing/2014/main" id="{A8C65E42-F82E-4110-BE24-69C2545C3F48}"/>
              </a:ext>
            </a:extLst>
          </p:cNvPr>
          <p:cNvSpPr>
            <a:spLocks noGrp="1"/>
          </p:cNvSpPr>
          <p:nvPr>
            <p:ph type="sldNum" sz="quarter" idx="12"/>
          </p:nvPr>
        </p:nvSpPr>
        <p:spPr/>
        <p:txBody>
          <a:bodyPr/>
          <a:lstStyle/>
          <a:p>
            <a:fld id="{7A92C373-3B1C-42EF-A527-5B7EDF46AFCC}" type="slidenum">
              <a:rPr lang="it-IT" smtClean="0"/>
              <a:t>5</a:t>
            </a:fld>
            <a:endParaRPr lang="it-IT"/>
          </a:p>
        </p:txBody>
      </p:sp>
    </p:spTree>
    <p:extLst>
      <p:ext uri="{BB962C8B-B14F-4D97-AF65-F5344CB8AC3E}">
        <p14:creationId xmlns:p14="http://schemas.microsoft.com/office/powerpoint/2010/main" val="273072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20FEF-018F-4967-9C2C-8F30A7A42E06}"/>
              </a:ext>
            </a:extLst>
          </p:cNvPr>
          <p:cNvSpPr>
            <a:spLocks noGrp="1"/>
          </p:cNvSpPr>
          <p:nvPr>
            <p:ph type="title"/>
          </p:nvPr>
        </p:nvSpPr>
        <p:spPr>
          <a:xfrm>
            <a:off x="733794" y="144049"/>
            <a:ext cx="9404723" cy="1400530"/>
          </a:xfrm>
        </p:spPr>
        <p:txBody>
          <a:bodyPr/>
          <a:lstStyle/>
          <a:p>
            <a:pPr algn="ctr"/>
            <a:r>
              <a:rPr lang="it-IT" b="1" dirty="0"/>
              <a:t>OBIETTIVI DEL SISTEMA </a:t>
            </a:r>
            <a:br>
              <a:rPr lang="it-IT" b="1" dirty="0"/>
            </a:br>
            <a:r>
              <a:rPr lang="it-IT" b="1" dirty="0"/>
              <a:t>ASNACODI - CONDIFESA</a:t>
            </a:r>
          </a:p>
        </p:txBody>
      </p:sp>
      <p:sp>
        <p:nvSpPr>
          <p:cNvPr id="3" name="Segnaposto contenuto 2">
            <a:extLst>
              <a:ext uri="{FF2B5EF4-FFF2-40B4-BE49-F238E27FC236}">
                <a16:creationId xmlns:a16="http://schemas.microsoft.com/office/drawing/2014/main" id="{62AF1FB3-33DA-4E78-8A0C-538916A6CFA5}"/>
              </a:ext>
            </a:extLst>
          </p:cNvPr>
          <p:cNvSpPr>
            <a:spLocks noGrp="1"/>
          </p:cNvSpPr>
          <p:nvPr>
            <p:ph idx="1"/>
          </p:nvPr>
        </p:nvSpPr>
        <p:spPr>
          <a:xfrm>
            <a:off x="0" y="1544580"/>
            <a:ext cx="12192000" cy="5169372"/>
          </a:xfrm>
        </p:spPr>
        <p:txBody>
          <a:bodyPr>
            <a:normAutofit fontScale="85000" lnSpcReduction="10000"/>
          </a:bodyPr>
          <a:lstStyle/>
          <a:p>
            <a:pPr marL="0" indent="0">
              <a:buNone/>
            </a:pPr>
            <a:r>
              <a:rPr lang="it-IT" sz="3300" b="1" dirty="0"/>
              <a:t> COMPLESSO DI AZIONI E INVESTIMENTI</a:t>
            </a:r>
          </a:p>
          <a:p>
            <a:r>
              <a:rPr lang="it-IT" sz="2800" b="1" dirty="0"/>
              <a:t>FORMAZIONE INCREMENTO DELLE CONOSCENZE NEGLI AGRICOLTORI E NELLE NOSTRE STRUTTURE</a:t>
            </a:r>
          </a:p>
          <a:p>
            <a:r>
              <a:rPr lang="it-IT" sz="2800" b="1" dirty="0"/>
              <a:t>RAFFORZAMENTO DEI SISTEMI DELLA CONSULENZA NELLA GESTIONE DEL RISCHIO</a:t>
            </a:r>
          </a:p>
          <a:p>
            <a:pPr algn="just"/>
            <a:r>
              <a:rPr lang="it-IT" sz="2800" b="1" dirty="0"/>
              <a:t>SOSTEGNO AL SISTEMA DEI CONSORZI DI DIFESA ED ALLA CULTURA ASSOCIATIVA PERCHÉ “L’UNIONE FA LA FORZA”</a:t>
            </a:r>
          </a:p>
          <a:p>
            <a:r>
              <a:rPr lang="it-IT" sz="2800" b="1" dirty="0"/>
              <a:t>APPLICAZIONE DI NUOVE TECNOLOGIE CHE FACILITINO LA PREVENZIONE</a:t>
            </a:r>
          </a:p>
          <a:p>
            <a:r>
              <a:rPr lang="it-IT" sz="2800" b="1" dirty="0"/>
              <a:t>INCREMENTO DEI RAPPORTI CON LE AMMINISTRAZIONI  LOCALI E TERRITORIALI </a:t>
            </a:r>
          </a:p>
          <a:p>
            <a:r>
              <a:rPr lang="it-IT" sz="2800" b="1" dirty="0"/>
              <a:t>PANEL COMPLETO DI STRUMENTI PER LA GESTIONE DEL RISCHIO - COORDINARE STRUTTURA E FUNZIONE DEI CONTRATTI ASSICURATIVI E DEI FONDI DI MUTUALITÀ</a:t>
            </a:r>
          </a:p>
          <a:p>
            <a:pPr marL="0" indent="0" algn="ctr">
              <a:buNone/>
            </a:pPr>
            <a:r>
              <a:rPr lang="it-IT" sz="2800" b="1" dirty="0">
                <a:solidFill>
                  <a:srgbClr val="FF0000"/>
                </a:solidFill>
              </a:rPr>
              <a:t>IMPEGNO DI ASNACODI E DEL SISTEMA DEI CONSORZI DI DIFESA </a:t>
            </a:r>
            <a:r>
              <a:rPr lang="it-IT" sz="2800" b="1" dirty="0"/>
              <a:t> </a:t>
            </a:r>
          </a:p>
          <a:p>
            <a:endParaRPr lang="it-IT" dirty="0"/>
          </a:p>
        </p:txBody>
      </p:sp>
      <p:pic>
        <p:nvPicPr>
          <p:cNvPr id="4" name="Picture 2" descr="cid:01A7C54D-A22E-499E-9F27-6EF5A24B21A5">
            <a:extLst>
              <a:ext uri="{FF2B5EF4-FFF2-40B4-BE49-F238E27FC236}">
                <a16:creationId xmlns:a16="http://schemas.microsoft.com/office/drawing/2014/main" id="{5436F66A-1353-4046-823E-3F2FA445C3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34033"/>
            <a:ext cx="2272991" cy="62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gnaposto numero diapositiva 4">
            <a:extLst>
              <a:ext uri="{FF2B5EF4-FFF2-40B4-BE49-F238E27FC236}">
                <a16:creationId xmlns:a16="http://schemas.microsoft.com/office/drawing/2014/main" id="{558945EB-3080-43E6-9DE3-4386CC3EFD78}"/>
              </a:ext>
            </a:extLst>
          </p:cNvPr>
          <p:cNvSpPr>
            <a:spLocks noGrp="1"/>
          </p:cNvSpPr>
          <p:nvPr>
            <p:ph type="sldNum" sz="quarter" idx="12"/>
          </p:nvPr>
        </p:nvSpPr>
        <p:spPr/>
        <p:txBody>
          <a:bodyPr/>
          <a:lstStyle/>
          <a:p>
            <a:fld id="{7A92C373-3B1C-42EF-A527-5B7EDF46AFCC}" type="slidenum">
              <a:rPr lang="it-IT" smtClean="0"/>
              <a:t>6</a:t>
            </a:fld>
            <a:endParaRPr lang="it-IT"/>
          </a:p>
        </p:txBody>
      </p:sp>
    </p:spTree>
    <p:extLst>
      <p:ext uri="{BB962C8B-B14F-4D97-AF65-F5344CB8AC3E}">
        <p14:creationId xmlns:p14="http://schemas.microsoft.com/office/powerpoint/2010/main" val="3055652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41E203-67D8-427E-AFD7-E9C9964221C2}"/>
              </a:ext>
            </a:extLst>
          </p:cNvPr>
          <p:cNvSpPr>
            <a:spLocks noGrp="1"/>
          </p:cNvSpPr>
          <p:nvPr>
            <p:ph type="title"/>
          </p:nvPr>
        </p:nvSpPr>
        <p:spPr>
          <a:xfrm>
            <a:off x="871580" y="101990"/>
            <a:ext cx="9404723" cy="718464"/>
          </a:xfrm>
        </p:spPr>
        <p:txBody>
          <a:bodyPr/>
          <a:lstStyle/>
          <a:p>
            <a:pPr algn="just"/>
            <a:r>
              <a:rPr lang="it-IT" sz="3600" b="1" dirty="0"/>
              <a:t>SOCIETA’ LIQUIDA - DIGITALIZZAZIONE</a:t>
            </a:r>
            <a:br>
              <a:rPr lang="it-IT" b="1" dirty="0"/>
            </a:br>
            <a:endParaRPr lang="it-IT" b="1" dirty="0"/>
          </a:p>
        </p:txBody>
      </p:sp>
      <p:sp>
        <p:nvSpPr>
          <p:cNvPr id="3" name="Segnaposto contenuto 2">
            <a:extLst>
              <a:ext uri="{FF2B5EF4-FFF2-40B4-BE49-F238E27FC236}">
                <a16:creationId xmlns:a16="http://schemas.microsoft.com/office/drawing/2014/main" id="{4A08200C-1A72-4531-902A-BD9FA9271AD4}"/>
              </a:ext>
            </a:extLst>
          </p:cNvPr>
          <p:cNvSpPr>
            <a:spLocks noGrp="1"/>
          </p:cNvSpPr>
          <p:nvPr>
            <p:ph idx="1"/>
          </p:nvPr>
        </p:nvSpPr>
        <p:spPr>
          <a:xfrm>
            <a:off x="100208" y="765254"/>
            <a:ext cx="12191999" cy="5523979"/>
          </a:xfrm>
        </p:spPr>
        <p:txBody>
          <a:bodyPr>
            <a:normAutofit fontScale="32500" lnSpcReduction="20000"/>
          </a:bodyPr>
          <a:lstStyle/>
          <a:p>
            <a:pPr algn="just"/>
            <a:endParaRPr lang="it-IT" sz="10400" b="1" dirty="0"/>
          </a:p>
          <a:p>
            <a:pPr algn="just"/>
            <a:r>
              <a:rPr lang="it-IT" sz="10400" b="1" dirty="0"/>
              <a:t>LA RIVOLUZIONE DIGITALE INCIDE SUI COMPORTAMENTI DELLE PERSONE  </a:t>
            </a:r>
          </a:p>
          <a:p>
            <a:pPr algn="just"/>
            <a:r>
              <a:rPr lang="it-IT" sz="10400" b="1" dirty="0"/>
              <a:t>VOGLIA DI DISCONTINUITÀ PERVADE CITTADINI, IMPRESE, ISTITUZIONI  </a:t>
            </a:r>
          </a:p>
          <a:p>
            <a:pPr marL="0" indent="0" algn="ctr">
              <a:buNone/>
            </a:pPr>
            <a:r>
              <a:rPr lang="it-IT" sz="10400" b="1" dirty="0">
                <a:solidFill>
                  <a:srgbClr val="FF0000"/>
                </a:solidFill>
              </a:rPr>
              <a:t>LA SOCIETÀ LIQUIDA LIQUEFA IL SISTEMA</a:t>
            </a:r>
          </a:p>
          <a:p>
            <a:pPr algn="just"/>
            <a:r>
              <a:rPr lang="it-IT" sz="10400" b="1" dirty="0"/>
              <a:t>CIASCUNO INSTAURA CON IL MONDO UN RAPPORTO DIRETTO: PERCEZIONE  NON NECESSITÀ (O PERNICIOSITÀ) DELLE INTERMEDIAZIONI - CORPI INTERMEDI ASSOCIAZIONI ORGANIZZAZIONI DI RAPPRESENTANZA </a:t>
            </a:r>
          </a:p>
          <a:p>
            <a:pPr marL="0" indent="0" algn="ctr">
              <a:buNone/>
            </a:pPr>
            <a:r>
              <a:rPr lang="it-IT" sz="10400" b="1" dirty="0">
                <a:solidFill>
                  <a:srgbClr val="FF0000"/>
                </a:solidFill>
              </a:rPr>
              <a:t> </a:t>
            </a:r>
          </a:p>
          <a:p>
            <a:endParaRPr lang="it-IT" dirty="0"/>
          </a:p>
        </p:txBody>
      </p:sp>
      <p:pic>
        <p:nvPicPr>
          <p:cNvPr id="4" name="Picture 2" descr="cid:01A7C54D-A22E-499E-9F27-6EF5A24B21A5">
            <a:extLst>
              <a:ext uri="{FF2B5EF4-FFF2-40B4-BE49-F238E27FC236}">
                <a16:creationId xmlns:a16="http://schemas.microsoft.com/office/drawing/2014/main" id="{1E5988C7-E396-482E-8C03-8D12C62239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34033"/>
            <a:ext cx="2272991" cy="62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egnaposto numero diapositiva 4">
            <a:extLst>
              <a:ext uri="{FF2B5EF4-FFF2-40B4-BE49-F238E27FC236}">
                <a16:creationId xmlns:a16="http://schemas.microsoft.com/office/drawing/2014/main" id="{6E8190BC-FF56-4793-BDD2-D92056AAB0E9}"/>
              </a:ext>
            </a:extLst>
          </p:cNvPr>
          <p:cNvSpPr>
            <a:spLocks noGrp="1"/>
          </p:cNvSpPr>
          <p:nvPr>
            <p:ph type="sldNum" sz="quarter" idx="12"/>
          </p:nvPr>
        </p:nvSpPr>
        <p:spPr/>
        <p:txBody>
          <a:bodyPr/>
          <a:lstStyle/>
          <a:p>
            <a:fld id="{7A92C373-3B1C-42EF-A527-5B7EDF46AFCC}" type="slidenum">
              <a:rPr lang="it-IT" smtClean="0"/>
              <a:t>7</a:t>
            </a:fld>
            <a:endParaRPr lang="it-IT"/>
          </a:p>
        </p:txBody>
      </p:sp>
      <p:sp>
        <p:nvSpPr>
          <p:cNvPr id="6" name="Titolo 1">
            <a:extLst>
              <a:ext uri="{FF2B5EF4-FFF2-40B4-BE49-F238E27FC236}">
                <a16:creationId xmlns:a16="http://schemas.microsoft.com/office/drawing/2014/main" id="{FD3D8878-F974-43DD-94DA-2ADE9263A812}"/>
              </a:ext>
            </a:extLst>
          </p:cNvPr>
          <p:cNvSpPr txBox="1">
            <a:spLocks/>
          </p:cNvSpPr>
          <p:nvPr/>
        </p:nvSpPr>
        <p:spPr>
          <a:xfrm>
            <a:off x="947817" y="46790"/>
            <a:ext cx="9404723" cy="718464"/>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endParaRPr lang="it-IT" b="1" dirty="0"/>
          </a:p>
        </p:txBody>
      </p:sp>
    </p:spTree>
    <p:extLst>
      <p:ext uri="{BB962C8B-B14F-4D97-AF65-F5344CB8AC3E}">
        <p14:creationId xmlns:p14="http://schemas.microsoft.com/office/powerpoint/2010/main" val="3962662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B657595-836C-49E2-9007-0F717099CCC2}"/>
              </a:ext>
            </a:extLst>
          </p:cNvPr>
          <p:cNvSpPr>
            <a:spLocks noGrp="1"/>
          </p:cNvSpPr>
          <p:nvPr>
            <p:ph type="title"/>
          </p:nvPr>
        </p:nvSpPr>
        <p:spPr>
          <a:xfrm>
            <a:off x="646111" y="452718"/>
            <a:ext cx="9404723" cy="1062931"/>
          </a:xfrm>
        </p:spPr>
        <p:txBody>
          <a:bodyPr/>
          <a:lstStyle/>
          <a:p>
            <a:pPr algn="ctr"/>
            <a:r>
              <a:rPr lang="it-IT" sz="3600" b="1" dirty="0"/>
              <a:t>SOCIETA’ LIQUIDA DIGITALIZZAZIONE</a:t>
            </a:r>
          </a:p>
        </p:txBody>
      </p:sp>
      <p:sp>
        <p:nvSpPr>
          <p:cNvPr id="3" name="Segnaposto contenuto 2">
            <a:extLst>
              <a:ext uri="{FF2B5EF4-FFF2-40B4-BE49-F238E27FC236}">
                <a16:creationId xmlns:a16="http://schemas.microsoft.com/office/drawing/2014/main" id="{26C9F236-6501-41C7-9B52-549298631FA6}"/>
              </a:ext>
            </a:extLst>
          </p:cNvPr>
          <p:cNvSpPr>
            <a:spLocks noGrp="1"/>
          </p:cNvSpPr>
          <p:nvPr>
            <p:ph idx="1"/>
          </p:nvPr>
        </p:nvSpPr>
        <p:spPr>
          <a:xfrm>
            <a:off x="200417" y="1331259"/>
            <a:ext cx="11436262" cy="4881651"/>
          </a:xfrm>
        </p:spPr>
        <p:txBody>
          <a:bodyPr>
            <a:normAutofit fontScale="25000" lnSpcReduction="20000"/>
          </a:bodyPr>
          <a:lstStyle/>
          <a:p>
            <a:pPr marL="0" indent="0" algn="ctr">
              <a:buNone/>
            </a:pPr>
            <a:r>
              <a:rPr lang="it-IT" sz="13600" b="1" dirty="0">
                <a:solidFill>
                  <a:srgbClr val="FF0000"/>
                </a:solidFill>
              </a:rPr>
              <a:t>FOCUS SUI BISOGNI DELLE IMPRESE PER DARE RISPOSTE ED ESSERE PERCEPITI COME UTILI E NECESSARI</a:t>
            </a:r>
          </a:p>
          <a:p>
            <a:pPr marL="0" indent="0" algn="just">
              <a:buNone/>
            </a:pPr>
            <a:endParaRPr lang="it-IT" sz="13600" b="1" dirty="0"/>
          </a:p>
          <a:p>
            <a:pPr marL="0" indent="0" algn="just">
              <a:buNone/>
            </a:pPr>
            <a:r>
              <a:rPr lang="it-IT" sz="13600" b="1" dirty="0"/>
              <a:t>IMPORTANZA RISORSE UMANE - L’INNOVAZIONE E’ SEMPRE ARRIVATA DALLA CULTURA DELLE PERSONE CHE CAMBIANO LA CULTURA AZIENDALE</a:t>
            </a:r>
          </a:p>
          <a:p>
            <a:pPr marL="0" indent="0" algn="ctr">
              <a:buNone/>
            </a:pPr>
            <a:r>
              <a:rPr lang="it-IT" sz="13600" b="1" dirty="0"/>
              <a:t>  CONOSCIAMO IL SETTORE COME NESSUN ALTRO</a:t>
            </a:r>
          </a:p>
          <a:p>
            <a:pPr marL="0" indent="0" algn="ctr">
              <a:buNone/>
            </a:pPr>
            <a:endParaRPr lang="it-IT" sz="13600" b="1" dirty="0">
              <a:solidFill>
                <a:srgbClr val="FF0000"/>
              </a:solidFill>
            </a:endParaRPr>
          </a:p>
          <a:p>
            <a:pPr marL="0" indent="0" algn="ctr">
              <a:buNone/>
            </a:pPr>
            <a:r>
              <a:rPr lang="it-IT" sz="13600" b="1" dirty="0">
                <a:solidFill>
                  <a:srgbClr val="FF0000"/>
                </a:solidFill>
              </a:rPr>
              <a:t>RECUPERO DELLA COMPETITIVITÀ PASSA ATTRAVERSO L’INNOVAZIONE </a:t>
            </a:r>
          </a:p>
          <a:p>
            <a:endParaRPr lang="it-IT" dirty="0"/>
          </a:p>
        </p:txBody>
      </p:sp>
      <p:sp>
        <p:nvSpPr>
          <p:cNvPr id="4" name="Segnaposto numero diapositiva 3">
            <a:extLst>
              <a:ext uri="{FF2B5EF4-FFF2-40B4-BE49-F238E27FC236}">
                <a16:creationId xmlns:a16="http://schemas.microsoft.com/office/drawing/2014/main" id="{73CF8BC4-04A0-44D7-9D95-D9688C2B460C}"/>
              </a:ext>
            </a:extLst>
          </p:cNvPr>
          <p:cNvSpPr>
            <a:spLocks noGrp="1"/>
          </p:cNvSpPr>
          <p:nvPr>
            <p:ph type="sldNum" sz="quarter" idx="12"/>
          </p:nvPr>
        </p:nvSpPr>
        <p:spPr/>
        <p:txBody>
          <a:bodyPr/>
          <a:lstStyle/>
          <a:p>
            <a:fld id="{7A92C373-3B1C-42EF-A527-5B7EDF46AFCC}" type="slidenum">
              <a:rPr lang="it-IT" smtClean="0"/>
              <a:t>8</a:t>
            </a:fld>
            <a:endParaRPr lang="it-IT"/>
          </a:p>
        </p:txBody>
      </p:sp>
      <p:pic>
        <p:nvPicPr>
          <p:cNvPr id="5" name="Picture 2" descr="cid:01A7C54D-A22E-499E-9F27-6EF5A24B21A5">
            <a:extLst>
              <a:ext uri="{FF2B5EF4-FFF2-40B4-BE49-F238E27FC236}">
                <a16:creationId xmlns:a16="http://schemas.microsoft.com/office/drawing/2014/main" id="{632A8AE9-1381-49AC-81FE-F8CB67A63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17" y="6167288"/>
            <a:ext cx="2272991" cy="62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8359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 y="67931"/>
            <a:ext cx="12305210" cy="6722137"/>
          </a:xfrm>
        </p:spPr>
        <p:txBody>
          <a:bodyPr>
            <a:normAutofit fontScale="85000" lnSpcReduction="20000"/>
          </a:bodyPr>
          <a:lstStyle/>
          <a:p>
            <a:pPr marL="0" indent="0" algn="ctr">
              <a:buNone/>
            </a:pPr>
            <a:r>
              <a:rPr lang="it-IT" sz="4600" b="1" dirty="0">
                <a:solidFill>
                  <a:srgbClr val="FF0000"/>
                </a:solidFill>
              </a:rPr>
              <a:t>QUADRO NORMATIVO</a:t>
            </a:r>
          </a:p>
          <a:p>
            <a:pPr marL="0" indent="0" algn="ctr">
              <a:buNone/>
            </a:pPr>
            <a:r>
              <a:rPr lang="it-IT" sz="4000" b="1" dirty="0"/>
              <a:t>PAA 2018</a:t>
            </a:r>
          </a:p>
          <a:p>
            <a:r>
              <a:rPr lang="it-IT" sz="4000" b="1" dirty="0"/>
              <a:t>APPROVAZIONE ANTICIPATA RISPETTO AGLI ANNI PASSATI </a:t>
            </a:r>
          </a:p>
          <a:p>
            <a:r>
              <a:rPr lang="it-IT" sz="4000" b="1" dirty="0"/>
              <a:t>INIZIO CAMPAGNA CON MANIFESTAZIONE DI INTERESSE</a:t>
            </a:r>
            <a:endParaRPr lang="it-IT" dirty="0"/>
          </a:p>
          <a:p>
            <a:pPr marL="0" indent="0">
              <a:buNone/>
            </a:pPr>
            <a:r>
              <a:rPr lang="it-IT" dirty="0"/>
              <a:t> </a:t>
            </a:r>
            <a:r>
              <a:rPr lang="it-IT" sz="4000" b="1" dirty="0"/>
              <a:t>AVVISO PUBBLICO 16/11/2017 </a:t>
            </a:r>
          </a:p>
          <a:p>
            <a:r>
              <a:rPr lang="it-IT" sz="4000" b="1" dirty="0"/>
              <a:t>PACCHETTO MINIMO DUE AVVERSITA’ DI FREQUENZA </a:t>
            </a:r>
          </a:p>
          <a:p>
            <a:r>
              <a:rPr lang="it-IT" sz="4000" b="1" dirty="0"/>
              <a:t>ADEGUAMENTO AUTOMATICO REG.2393/2017 DIMINUZIONE SOGLIA AUMENTO CONTRIBUZIONE</a:t>
            </a:r>
          </a:p>
          <a:p>
            <a:r>
              <a:rPr lang="it-IT" sz="4000" b="1" dirty="0"/>
              <a:t>CONTRIBUZIONE E CLAUSOLA SALVAGUARDIA DIVERSIFICATE</a:t>
            </a:r>
          </a:p>
          <a:p>
            <a:r>
              <a:rPr lang="it-IT" sz="4000" b="1" dirty="0"/>
              <a:t> POLIZZE SPERIMENTALI </a:t>
            </a:r>
          </a:p>
          <a:p>
            <a:pPr marL="0" indent="0">
              <a:buNone/>
            </a:pPr>
            <a:endParaRPr lang="it-IT" sz="3000" b="1" dirty="0"/>
          </a:p>
          <a:p>
            <a:endParaRPr lang="it-IT" dirty="0"/>
          </a:p>
        </p:txBody>
      </p:sp>
      <p:pic>
        <p:nvPicPr>
          <p:cNvPr id="4" name="Picture 2" descr="cid:01A7C54D-A22E-499E-9F27-6EF5A24B21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63" y="6106069"/>
            <a:ext cx="2491677" cy="6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a:extLst>
              <a:ext uri="{FF2B5EF4-FFF2-40B4-BE49-F238E27FC236}">
                <a16:creationId xmlns:a16="http://schemas.microsoft.com/office/drawing/2014/main" id="{3F7A3944-C16D-45DE-9D01-393207212CAB}"/>
              </a:ext>
            </a:extLst>
          </p:cNvPr>
          <p:cNvSpPr>
            <a:spLocks noGrp="1"/>
          </p:cNvSpPr>
          <p:nvPr>
            <p:ph type="sldNum" sz="quarter" idx="12"/>
          </p:nvPr>
        </p:nvSpPr>
        <p:spPr/>
        <p:txBody>
          <a:bodyPr/>
          <a:lstStyle/>
          <a:p>
            <a:fld id="{7A92C373-3B1C-42EF-A527-5B7EDF46AFCC}" type="slidenum">
              <a:rPr lang="it-IT" smtClean="0"/>
              <a:t>9</a:t>
            </a:fld>
            <a:endParaRPr lang="it-IT"/>
          </a:p>
        </p:txBody>
      </p:sp>
    </p:spTree>
    <p:extLst>
      <p:ext uri="{BB962C8B-B14F-4D97-AF65-F5344CB8AC3E}">
        <p14:creationId xmlns:p14="http://schemas.microsoft.com/office/powerpoint/2010/main" val="7639646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1536</TotalTime>
  <Words>1882</Words>
  <Application>Microsoft Office PowerPoint</Application>
  <PresentationFormat>Widescreen</PresentationFormat>
  <Paragraphs>184</Paragraphs>
  <Slides>22</Slides>
  <Notes>9</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22</vt:i4>
      </vt:variant>
    </vt:vector>
  </HeadingPairs>
  <TitlesOfParts>
    <vt:vector size="29" baseType="lpstr">
      <vt:lpstr>ＭＳ Ｐゴシック</vt:lpstr>
      <vt:lpstr>Arial</vt:lpstr>
      <vt:lpstr>Calibri</vt:lpstr>
      <vt:lpstr>Century Gothic</vt:lpstr>
      <vt:lpstr>Wingdings</vt:lpstr>
      <vt:lpstr>Wingdings 3</vt:lpstr>
      <vt:lpstr>Ione</vt:lpstr>
      <vt:lpstr>                                       IL SISTEMA ASNACODI – CONDIFESA L’INNOVAZIONE AL SERVIZIO DELLE IMPRESE NELLA GESTIONE DEL RISCHIO MACFRUT RIMINI 11 MAGGIO 2018</vt:lpstr>
      <vt:lpstr>OUTLINE</vt:lpstr>
      <vt:lpstr>SCENARIO E PROSPETTIVE</vt:lpstr>
      <vt:lpstr>EFFETTI DEI CAMBIAMENTI CLIMATICI </vt:lpstr>
      <vt:lpstr>CONOSCENZA DEL SOCIO RISCHI PERCEPITI</vt:lpstr>
      <vt:lpstr>OBIETTIVI DEL SISTEMA  ASNACODI - CONDIFESA</vt:lpstr>
      <vt:lpstr>SOCIETA’ LIQUIDA - DIGITALIZZAZIONE </vt:lpstr>
      <vt:lpstr>SOCIETA’ LIQUIDA DIGITALIZZAZIONE</vt:lpstr>
      <vt:lpstr>Presentazione standard di PowerPoint</vt:lpstr>
      <vt:lpstr>REG.2393/2017 MODIFICHE AL REG.1305 SOGLIA </vt:lpstr>
      <vt:lpstr>PAA 2018 POLIZZE INDEX BASED  CEREALI, FORAGGERE E OLEAGINOSE </vt:lpstr>
      <vt:lpstr>PAA 2018 POLIZZE INDEX BASED  CEREALI, FORAGGERE E OLEAGINOSE </vt:lpstr>
      <vt:lpstr>PAA 2018 POLIZZE INDEX BASED  CEREALI, FORAGGERE E OLEAGINOSE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Paola Grossi</dc:creator>
  <cp:lastModifiedBy>PAOLA</cp:lastModifiedBy>
  <cp:revision>165</cp:revision>
  <cp:lastPrinted>2018-02-05T13:55:35Z</cp:lastPrinted>
  <dcterms:created xsi:type="dcterms:W3CDTF">2016-06-02T16:19:46Z</dcterms:created>
  <dcterms:modified xsi:type="dcterms:W3CDTF">2018-05-02T18:01:09Z</dcterms:modified>
</cp:coreProperties>
</file>