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8" r:id="rId3"/>
    <p:sldId id="259" r:id="rId4"/>
    <p:sldId id="260" r:id="rId5"/>
    <p:sldId id="262" r:id="rId6"/>
    <p:sldId id="264" r:id="rId7"/>
    <p:sldId id="261" r:id="rId8"/>
    <p:sldId id="263" r:id="rId9"/>
    <p:sldId id="265" r:id="rId10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>
        <p:scale>
          <a:sx n="80" d="100"/>
          <a:sy n="80" d="100"/>
        </p:scale>
        <p:origin x="-1080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CERTIFICATI/SOCI/SOCI </a:t>
            </a:r>
            <a:r>
              <a:rPr lang="it-IT" dirty="0"/>
              <a:t>ASSICURATI
</a:t>
            </a:r>
          </a:p>
        </c:rich>
      </c:tx>
      <c:layout>
        <c:manualLayout>
          <c:xMode val="edge"/>
          <c:yMode val="edge"/>
          <c:x val="0.28672397200349958"/>
          <c:y val="8.4069923632572004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197805402574323E-2"/>
          <c:y val="7.7954433548214991E-2"/>
          <c:w val="0.8684117454068242"/>
          <c:h val="0.8818885999698675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CERTIFICATI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694444444444444E-2"/>
                  <c:y val="7.18603539007960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0831146106736407E-3"/>
                  <c:y val="-1.11646376227445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326224846894137E-2"/>
                  <c:y val="5.0271230289565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4914698162729656E-3"/>
                  <c:y val="4.1850569457241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33880139982554E-2"/>
                  <c:y val="7.92946929322575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890201224846894E-3"/>
                  <c:y val="-6.9093401228159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9955161854768147E-3"/>
                  <c:y val="-6.9191869294801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138123359580052E-2"/>
                  <c:y val="-1.3472072651052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Sheet1!$B$2:$L$2</c:f>
              <c:numCache>
                <c:formatCode>#,##0</c:formatCode>
                <c:ptCount val="11"/>
                <c:pt idx="0">
                  <c:v>43136</c:v>
                </c:pt>
                <c:pt idx="1">
                  <c:v>46858</c:v>
                </c:pt>
                <c:pt idx="2">
                  <c:v>39531</c:v>
                </c:pt>
                <c:pt idx="3">
                  <c:v>39681</c:v>
                </c:pt>
                <c:pt idx="4">
                  <c:v>41140</c:v>
                </c:pt>
                <c:pt idx="5">
                  <c:v>44520</c:v>
                </c:pt>
                <c:pt idx="6">
                  <c:v>39416</c:v>
                </c:pt>
                <c:pt idx="7">
                  <c:v>36922</c:v>
                </c:pt>
                <c:pt idx="8">
                  <c:v>38067</c:v>
                </c:pt>
                <c:pt idx="9">
                  <c:v>31954</c:v>
                </c:pt>
                <c:pt idx="10">
                  <c:v>32411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SOCI TOTALI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2.0833333333333232E-2"/>
                  <c:y val="2.084240743919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Sheet1!$B$3:$L$3</c:f>
              <c:numCache>
                <c:formatCode>#,##0</c:formatCode>
                <c:ptCount val="11"/>
                <c:pt idx="0">
                  <c:v>20962</c:v>
                </c:pt>
                <c:pt idx="1">
                  <c:v>20496</c:v>
                </c:pt>
                <c:pt idx="2">
                  <c:v>20171</c:v>
                </c:pt>
                <c:pt idx="3">
                  <c:v>19430</c:v>
                </c:pt>
                <c:pt idx="4">
                  <c:v>19677</c:v>
                </c:pt>
                <c:pt idx="5">
                  <c:v>19500</c:v>
                </c:pt>
                <c:pt idx="6">
                  <c:v>19512</c:v>
                </c:pt>
                <c:pt idx="7">
                  <c:v>18399</c:v>
                </c:pt>
                <c:pt idx="8">
                  <c:v>18463</c:v>
                </c:pt>
                <c:pt idx="9">
                  <c:v>17562</c:v>
                </c:pt>
                <c:pt idx="10">
                  <c:v>17296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SOCI ASSICURATI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Sheet1!$B$4:$L$4</c:f>
              <c:numCache>
                <c:formatCode>#,##0</c:formatCode>
                <c:ptCount val="11"/>
                <c:pt idx="0">
                  <c:v>13266</c:v>
                </c:pt>
                <c:pt idx="1">
                  <c:v>14245</c:v>
                </c:pt>
                <c:pt idx="2">
                  <c:v>12066</c:v>
                </c:pt>
                <c:pt idx="3">
                  <c:v>12222</c:v>
                </c:pt>
                <c:pt idx="4">
                  <c:v>13123</c:v>
                </c:pt>
                <c:pt idx="5">
                  <c:v>12809</c:v>
                </c:pt>
                <c:pt idx="6">
                  <c:v>13852</c:v>
                </c:pt>
                <c:pt idx="7">
                  <c:v>12874</c:v>
                </c:pt>
                <c:pt idx="8">
                  <c:v>12225</c:v>
                </c:pt>
                <c:pt idx="9">
                  <c:v>11319</c:v>
                </c:pt>
                <c:pt idx="10">
                  <c:v>11356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53916928"/>
        <c:axId val="36265984"/>
      </c:barChart>
      <c:catAx>
        <c:axId val="153916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 dirty="0"/>
                  <a:t>ANNI</a:t>
                </a:r>
              </a:p>
            </c:rich>
          </c:tx>
          <c:layout>
            <c:manualLayout>
              <c:xMode val="edge"/>
              <c:yMode val="edge"/>
              <c:x val="2.7657699037620314E-2"/>
              <c:y val="0.9474098467410188"/>
            </c:manualLayout>
          </c:layout>
          <c:overlay val="0"/>
        </c:title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it-IT"/>
          </a:p>
        </c:txPr>
        <c:crossAx val="36265984"/>
        <c:crosses val="autoZero"/>
        <c:auto val="1"/>
        <c:lblAlgn val="ctr"/>
        <c:lblOffset val="100"/>
        <c:noMultiLvlLbl val="0"/>
      </c:catAx>
      <c:valAx>
        <c:axId val="362659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500" baseline="0"/>
            </a:pPr>
            <a:endParaRPr lang="it-IT"/>
          </a:p>
        </c:txPr>
        <c:crossAx val="153916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5077646544181"/>
          <c:y val="2.7193269510708884E-2"/>
          <c:w val="0.17849223534558181"/>
          <c:h val="0.206940582759560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52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it-IT" sz="1550" baseline="0" dirty="0" smtClean="0"/>
              <a:t>TOTALE CAPITALI </a:t>
            </a:r>
            <a:r>
              <a:rPr lang="it-IT" sz="1550" baseline="0" dirty="0"/>
              <a:t>ASSICURATI</a:t>
            </a:r>
          </a:p>
        </c:rich>
      </c:tx>
      <c:layout>
        <c:manualLayout>
          <c:xMode val="edge"/>
          <c:yMode val="edge"/>
          <c:x val="0.36823529411764711"/>
          <c:y val="0"/>
        </c:manualLayout>
      </c:layout>
      <c:overlay val="0"/>
      <c:spPr>
        <a:noFill/>
        <a:ln w="32503">
          <a:noFill/>
        </a:ln>
      </c:spPr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733814523184609E-2"/>
          <c:y val="5.7763380900940076E-2"/>
          <c:w val="0.88681900699912497"/>
          <c:h val="0.904349132602287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CAPITALI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1666666666666796E-3"/>
                  <c:y val="6.7545686413093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38E-3"/>
                  <c:y val="6.7545686413093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889E-3"/>
                  <c:y val="6.7545686413093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88888888888889E-3"/>
                  <c:y val="6.7545686413093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8.3333333333333332E-3"/>
                  <c:y val="6.7545686413093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Sheet1!$B$1:$K$1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Sheet1!$B$2:$K$2</c:f>
              <c:numCache>
                <c:formatCode>#,##0</c:formatCode>
                <c:ptCount val="10"/>
                <c:pt idx="0">
                  <c:v>951849</c:v>
                </c:pt>
                <c:pt idx="1">
                  <c:v>879335</c:v>
                </c:pt>
                <c:pt idx="2">
                  <c:v>934526</c:v>
                </c:pt>
                <c:pt idx="3">
                  <c:v>1160506</c:v>
                </c:pt>
                <c:pt idx="4">
                  <c:v>1111779</c:v>
                </c:pt>
                <c:pt idx="5">
                  <c:v>1172392</c:v>
                </c:pt>
                <c:pt idx="6">
                  <c:v>1280674</c:v>
                </c:pt>
                <c:pt idx="7">
                  <c:v>1243911</c:v>
                </c:pt>
                <c:pt idx="8">
                  <c:v>1264903</c:v>
                </c:pt>
                <c:pt idx="9">
                  <c:v>1380419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1318400"/>
        <c:axId val="50426944"/>
        <c:axId val="0"/>
      </c:bar3DChart>
      <c:catAx>
        <c:axId val="1613184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56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sz="1560" baseline="0" dirty="0"/>
                  <a:t>ANNI</a:t>
                </a:r>
              </a:p>
            </c:rich>
          </c:tx>
          <c:layout>
            <c:manualLayout>
              <c:xMode val="edge"/>
              <c:yMode val="edge"/>
              <c:x val="0.49503420164493628"/>
              <c:y val="0.92212391218206302"/>
            </c:manualLayout>
          </c:layout>
          <c:overlay val="0"/>
          <c:spPr>
            <a:noFill/>
            <a:ln w="32503">
              <a:noFill/>
            </a:ln>
          </c:spPr>
        </c:title>
        <c:numFmt formatCode="General" sourceLinked="1"/>
        <c:majorTickMark val="out"/>
        <c:minorTickMark val="none"/>
        <c:tickLblPos val="low"/>
        <c:crossAx val="50426944"/>
        <c:crosses val="autoZero"/>
        <c:auto val="1"/>
        <c:lblAlgn val="ctr"/>
        <c:lblOffset val="100"/>
        <c:noMultiLvlLbl val="0"/>
      </c:catAx>
      <c:valAx>
        <c:axId val="5042694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 algn="ctr">
                  <a:defRPr sz="102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 smtClean="0"/>
                  <a:t>CAPITALI </a:t>
                </a:r>
                <a:r>
                  <a:rPr lang="it-IT" dirty="0"/>
                  <a:t>(X 1.000)</a:t>
                </a:r>
              </a:p>
            </c:rich>
          </c:tx>
          <c:layout>
            <c:manualLayout>
              <c:xMode val="edge"/>
              <c:yMode val="edge"/>
              <c:x val="7.5164041994750671E-4"/>
              <c:y val="0.1397569300810548"/>
            </c:manualLayout>
          </c:layout>
          <c:overlay val="0"/>
          <c:spPr>
            <a:noFill/>
            <a:ln w="32503">
              <a:noFill/>
            </a:ln>
          </c:spPr>
        </c:title>
        <c:numFmt formatCode="#,##0" sourceLinked="1"/>
        <c:majorTickMark val="out"/>
        <c:minorTickMark val="out"/>
        <c:tickLblPos val="nextTo"/>
        <c:spPr>
          <a:ln w="406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16131840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9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3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it-IT" sz="1630" baseline="0" dirty="0" smtClean="0"/>
              <a:t>PRODUZIONI VEGETALI CAPITALI </a:t>
            </a:r>
            <a:r>
              <a:rPr lang="it-IT" sz="1630" baseline="0" dirty="0"/>
              <a:t>ASSICURATI</a:t>
            </a:r>
          </a:p>
        </c:rich>
      </c:tx>
      <c:layout>
        <c:manualLayout>
          <c:xMode val="edge"/>
          <c:yMode val="edge"/>
          <c:x val="0.2998712998712999"/>
          <c:y val="0"/>
        </c:manualLayout>
      </c:layout>
      <c:overlay val="0"/>
      <c:spPr>
        <a:noFill/>
        <a:ln w="33369">
          <a:noFill/>
        </a:ln>
      </c:spPr>
    </c:title>
    <c:autoTitleDeleted val="0"/>
    <c:view3D>
      <c:rotX val="50"/>
      <c:hPercent val="58"/>
      <c:rotY val="30"/>
      <c:depthPercent val="100"/>
      <c:rAngAx val="1"/>
    </c:view3D>
    <c:floor>
      <c:thickness val="0"/>
      <c:spPr>
        <a:solidFill>
          <a:srgbClr val="99CCFF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663779854492272"/>
          <c:y val="0.15767634854771784"/>
          <c:w val="0.86727554574250898"/>
          <c:h val="0.78309867744163697"/>
        </c:manualLayout>
      </c:layout>
      <c:bar3DChart>
        <c:barDir val="col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CAPITALI</c:v>
                </c:pt>
              </c:strCache>
            </c:strRef>
          </c:tx>
          <c:spPr>
            <a:solidFill>
              <a:srgbClr val="800080"/>
            </a:solidFill>
            <a:ln w="16684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1886245738372873E-3"/>
                  <c:y val="-2.7951201221798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4442646334520936E-3"/>
                  <c:y val="-2.3982733865583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9363554372925156E-3"/>
                  <c:y val="-2.5672217802043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7062819422145752E-3"/>
                  <c:y val="-2.285824028094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600177820989274E-3"/>
                  <c:y val="-2.4881341051880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6550720558792861E-3"/>
                  <c:y val="-3.230047463579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498781478472786E-3"/>
                  <c:y val="-3.484320557491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4054120092566852E-3"/>
                  <c:y val="-3.8341150500185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4.79264381252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2162360277700562E-3"/>
                  <c:y val="-4.6009380600223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3369">
                <a:noFill/>
              </a:ln>
            </c:spPr>
            <c:txPr>
              <a:bodyPr rot="-5400000" vert="horz"/>
              <a:lstStyle/>
              <a:p>
                <a:pPr algn="ctr">
                  <a:defRPr sz="15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Sheet1!$B$2:$L$2</c:f>
              <c:numCache>
                <c:formatCode>#,##0</c:formatCode>
                <c:ptCount val="11"/>
                <c:pt idx="0">
                  <c:v>691470</c:v>
                </c:pt>
                <c:pt idx="1">
                  <c:v>839121</c:v>
                </c:pt>
                <c:pt idx="2">
                  <c:v>773154</c:v>
                </c:pt>
                <c:pt idx="3">
                  <c:v>779231</c:v>
                </c:pt>
                <c:pt idx="4">
                  <c:v>970435</c:v>
                </c:pt>
                <c:pt idx="5">
                  <c:v>943898</c:v>
                </c:pt>
                <c:pt idx="6">
                  <c:v>1002196</c:v>
                </c:pt>
                <c:pt idx="7">
                  <c:v>1093635</c:v>
                </c:pt>
                <c:pt idx="8">
                  <c:v>1017431</c:v>
                </c:pt>
                <c:pt idx="9">
                  <c:v>1021288</c:v>
                </c:pt>
                <c:pt idx="10">
                  <c:v>1053633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5762176"/>
        <c:axId val="50428096"/>
        <c:axId val="0"/>
      </c:bar3DChart>
      <c:catAx>
        <c:axId val="35762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51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/>
                  <a:t>ANNI</a:t>
                </a:r>
              </a:p>
            </c:rich>
          </c:tx>
          <c:layout>
            <c:manualLayout>
              <c:xMode val="edge"/>
              <c:yMode val="edge"/>
              <c:x val="0.4992380896312022"/>
              <c:y val="0.94492444680059706"/>
            </c:manualLayout>
          </c:layout>
          <c:overlay val="0"/>
          <c:spPr>
            <a:noFill/>
            <a:ln w="33369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417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1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50428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428096"/>
        <c:scaling>
          <c:orientation val="minMax"/>
        </c:scaling>
        <c:delete val="0"/>
        <c:axPos val="l"/>
        <c:majorGridlines>
          <c:spPr>
            <a:ln w="4171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051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 smtClean="0"/>
                  <a:t>QUANTITA‘</a:t>
                </a:r>
                <a:r>
                  <a:rPr lang="it-IT" baseline="0" dirty="0" smtClean="0"/>
                  <a:t> </a:t>
                </a:r>
                <a:r>
                  <a:rPr lang="it-IT" dirty="0" smtClean="0"/>
                  <a:t>CAPITALI</a:t>
                </a:r>
              </a:p>
              <a:p>
                <a:pPr algn="ctr">
                  <a:defRPr sz="1051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 smtClean="0"/>
                  <a:t> (X </a:t>
                </a:r>
                <a:r>
                  <a:rPr lang="it-IT" dirty="0"/>
                  <a:t>1.000)</a:t>
                </a:r>
              </a:p>
            </c:rich>
          </c:tx>
          <c:layout>
            <c:manualLayout>
              <c:xMode val="edge"/>
              <c:yMode val="edge"/>
              <c:x val="1.0501858242398382E-3"/>
              <c:y val="8.7883653024060135E-2"/>
            </c:manualLayout>
          </c:layout>
          <c:overlay val="0"/>
          <c:spPr>
            <a:noFill/>
            <a:ln w="33369">
              <a:noFill/>
            </a:ln>
          </c:spPr>
        </c:title>
        <c:numFmt formatCode="#,##0" sourceLinked="1"/>
        <c:majorTickMark val="out"/>
        <c:minorTickMark val="out"/>
        <c:tickLblPos val="nextTo"/>
        <c:spPr>
          <a:ln w="417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1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35762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548502428374884"/>
          <c:y val="1.8202236915507524E-2"/>
          <c:w val="0.13936685193021719"/>
          <c:h val="8.5062240663900418E-2"/>
        </c:manualLayout>
      </c:layout>
      <c:overlay val="0"/>
      <c:spPr>
        <a:solidFill>
          <a:srgbClr val="FFFFFF"/>
        </a:solidFill>
        <a:ln w="4171">
          <a:solidFill>
            <a:srgbClr val="000000"/>
          </a:solidFill>
          <a:prstDash val="solid"/>
        </a:ln>
      </c:spPr>
      <c:txPr>
        <a:bodyPr/>
        <a:lstStyle/>
        <a:p>
          <a:pPr>
            <a:defRPr sz="15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TOTALE EPIZOOZIE CAPITALI ASSICURATI</a:t>
            </a:r>
          </a:p>
        </c:rich>
      </c:tx>
      <c:layout>
        <c:manualLayout>
          <c:xMode val="edge"/>
          <c:yMode val="edge"/>
          <c:x val="0.33684210526315789"/>
          <c:y val="0"/>
        </c:manualLayout>
      </c:layout>
      <c:overlay val="0"/>
    </c:title>
    <c:autoTitleDeleted val="0"/>
    <c:view3D>
      <c:rotX val="50"/>
      <c:hPercent val="67"/>
      <c:rotY val="3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2018569752412321E-2"/>
          <c:y val="5.433892007168286E-2"/>
          <c:w val="0.89205908015640534"/>
          <c:h val="0.885561326519275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CAPITALI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701509227068718E-2"/>
                  <c:y val="7.7522183525501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90724246538098E-2"/>
                  <c:y val="7.8477844249189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381546585158108E-2"/>
                  <c:y val="7.74302553339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867268587139821E-2"/>
                  <c:y val="7.745561483506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263107170567317E-2"/>
                  <c:y val="7.7451539200958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585804829273712E-2"/>
                  <c:y val="7.8274062543775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3746909783285145E-2"/>
                  <c:y val="7.8903068741154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5502699338736529E-2"/>
                  <c:y val="7.8573546176028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677933707456173E-2"/>
                  <c:y val="7.8599358525381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0111830392828876E-2"/>
                  <c:y val="7.8599358525381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Sheet1!$B$2:$L$2</c:f>
              <c:numCache>
                <c:formatCode>#,##0</c:formatCode>
                <c:ptCount val="11"/>
                <c:pt idx="0">
                  <c:v>61398</c:v>
                </c:pt>
                <c:pt idx="1">
                  <c:v>80860</c:v>
                </c:pt>
                <c:pt idx="2">
                  <c:v>77269</c:v>
                </c:pt>
                <c:pt idx="3">
                  <c:v>122696</c:v>
                </c:pt>
                <c:pt idx="4">
                  <c:v>151710</c:v>
                </c:pt>
                <c:pt idx="5">
                  <c:v>126197</c:v>
                </c:pt>
                <c:pt idx="6">
                  <c:v>121049</c:v>
                </c:pt>
                <c:pt idx="7">
                  <c:v>134246</c:v>
                </c:pt>
                <c:pt idx="8">
                  <c:v>171956</c:v>
                </c:pt>
                <c:pt idx="9">
                  <c:v>178593</c:v>
                </c:pt>
                <c:pt idx="10">
                  <c:v>217660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5762688"/>
        <c:axId val="73610304"/>
        <c:axId val="0"/>
      </c:bar3DChart>
      <c:dateAx>
        <c:axId val="357626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ANNI</a:t>
                </a:r>
              </a:p>
            </c:rich>
          </c:tx>
          <c:layout>
            <c:manualLayout>
              <c:xMode val="edge"/>
              <c:yMode val="edge"/>
              <c:x val="0.51256737056316226"/>
              <c:y val="0.95520742260521774"/>
            </c:manualLayout>
          </c:layout>
          <c:overlay val="0"/>
        </c:title>
        <c:numFmt formatCode="General" sourceLinked="1"/>
        <c:majorTickMark val="out"/>
        <c:minorTickMark val="none"/>
        <c:tickLblPos val="low"/>
        <c:crossAx val="73610304"/>
        <c:crosses val="autoZero"/>
        <c:auto val="0"/>
        <c:lblOffset val="100"/>
        <c:baseTimeUnit val="days"/>
        <c:majorUnit val="1"/>
        <c:minorUnit val="1"/>
      </c:dateAx>
      <c:valAx>
        <c:axId val="736103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it-IT"/>
                  <a:t>QUANTITA'                        CAPITALI (X 1.000)</a:t>
                </a:r>
              </a:p>
            </c:rich>
          </c:tx>
          <c:layout>
            <c:manualLayout>
              <c:xMode val="edge"/>
              <c:yMode val="edge"/>
              <c:x val="0.1375359829034353"/>
              <c:y val="8.8854408688889636E-2"/>
            </c:manualLayout>
          </c:layout>
          <c:overlay val="0"/>
        </c:title>
        <c:numFmt formatCode="#,##0" sourceLinked="1"/>
        <c:majorTickMark val="out"/>
        <c:minorTickMark val="out"/>
        <c:tickLblPos val="nextTo"/>
        <c:txPr>
          <a:bodyPr rot="0" vert="horz"/>
          <a:lstStyle/>
          <a:p>
            <a:pPr>
              <a:defRPr/>
            </a:pPr>
            <a:endParaRPr lang="it-IT"/>
          </a:p>
        </c:txPr>
        <c:crossAx val="35762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6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it-IT" sz="1560" baseline="0" dirty="0" smtClean="0"/>
              <a:t>SERRE/RETI/STRUTTURE CAPITALI</a:t>
            </a:r>
            <a:endParaRPr lang="it-IT" sz="1560" baseline="0" dirty="0"/>
          </a:p>
        </c:rich>
      </c:tx>
      <c:layout>
        <c:manualLayout>
          <c:xMode val="edge"/>
          <c:yMode val="edge"/>
          <c:x val="0.27212681638044911"/>
          <c:y val="1.8450184501845018E-3"/>
        </c:manualLayout>
      </c:layout>
      <c:overlay val="0"/>
      <c:spPr>
        <a:noFill/>
        <a:ln w="35175">
          <a:noFill/>
        </a:ln>
      </c:spPr>
    </c:title>
    <c:autoTitleDeleted val="0"/>
    <c:view3D>
      <c:rotX val="50"/>
      <c:hPercent val="70"/>
      <c:rotY val="30"/>
      <c:depthPercent val="100"/>
      <c:rAngAx val="1"/>
    </c:view3D>
    <c:floor>
      <c:thickness val="0"/>
      <c:spPr>
        <a:solidFill>
          <a:srgbClr val="99CCFF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7.4739695589378957E-2"/>
          <c:y val="0.10026556878295576"/>
          <c:w val="0.92173669592267526"/>
          <c:h val="0.83832428264991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CAPITALI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21230974336159E-3"/>
                  <c:y val="-6.936378253454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0830793707369376E-3"/>
                  <c:y val="-3.3277194224013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8719701673817984E-3"/>
                  <c:y val="-3.338831012911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684312130567804E-2"/>
                  <c:y val="-2.4552691637470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98650057297147E-2"/>
                  <c:y val="-4.0972441856573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224726282913503E-2"/>
                  <c:y val="-2.6025959015603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9026257127296079E-3"/>
                  <c:y val="-3.6870108605438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1063675997821498E-2"/>
                  <c:y val="-4.5545428277306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6438173536273745E-3"/>
                  <c:y val="-4.2638730006800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10954338406843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5175">
                <a:noFill/>
              </a:ln>
            </c:spPr>
            <c:txPr>
              <a:bodyPr rot="-5400000" vert="horz"/>
              <a:lstStyle/>
              <a:p>
                <a:pPr algn="ctr">
                  <a:defRPr sz="110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Sheet1!$B$2:$L$2</c:f>
              <c:numCache>
                <c:formatCode>#,##0</c:formatCode>
                <c:ptCount val="11"/>
                <c:pt idx="0">
                  <c:v>24681</c:v>
                </c:pt>
                <c:pt idx="1">
                  <c:v>31868</c:v>
                </c:pt>
                <c:pt idx="2">
                  <c:v>29412</c:v>
                </c:pt>
                <c:pt idx="3">
                  <c:v>32599</c:v>
                </c:pt>
                <c:pt idx="4">
                  <c:v>38361</c:v>
                </c:pt>
                <c:pt idx="5">
                  <c:v>41685</c:v>
                </c:pt>
                <c:pt idx="6">
                  <c:v>49147</c:v>
                </c:pt>
                <c:pt idx="7">
                  <c:v>52793</c:v>
                </c:pt>
                <c:pt idx="8">
                  <c:v>54523</c:v>
                </c:pt>
                <c:pt idx="9">
                  <c:v>63100</c:v>
                </c:pt>
                <c:pt idx="10">
                  <c:v>109125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021248"/>
        <c:axId val="73723840"/>
        <c:axId val="0"/>
      </c:bar3DChart>
      <c:catAx>
        <c:axId val="36021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/>
                  <a:t>ANNI</a:t>
                </a:r>
              </a:p>
            </c:rich>
          </c:tx>
          <c:layout>
            <c:manualLayout>
              <c:xMode val="edge"/>
              <c:yMode val="edge"/>
              <c:x val="0.47682590823241849"/>
              <c:y val="0.96600301431709035"/>
            </c:manualLayout>
          </c:layout>
          <c:overlay val="0"/>
          <c:spPr>
            <a:noFill/>
            <a:ln w="35175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439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8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73723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723840"/>
        <c:scaling>
          <c:orientation val="minMax"/>
        </c:scaling>
        <c:delete val="0"/>
        <c:axPos val="l"/>
        <c:majorGridlines>
          <c:spPr>
            <a:ln w="4397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0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/>
                  <a:t>QUANTITA'                              CAPITALI (X 1.000)</a:t>
                </a:r>
              </a:p>
            </c:rich>
          </c:tx>
          <c:layout>
            <c:manualLayout>
              <c:xMode val="edge"/>
              <c:yMode val="edge"/>
              <c:x val="1.1287634707254749E-2"/>
              <c:y val="3.3656974621867404E-2"/>
            </c:manualLayout>
          </c:layout>
          <c:overlay val="0"/>
          <c:spPr>
            <a:noFill/>
            <a:ln w="35175">
              <a:noFill/>
            </a:ln>
          </c:spPr>
        </c:title>
        <c:numFmt formatCode="#,##0" sourceLinked="1"/>
        <c:majorTickMark val="out"/>
        <c:minorTickMark val="out"/>
        <c:tickLblPos val="nextTo"/>
        <c:spPr>
          <a:ln w="439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8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36021248"/>
        <c:crosses val="autoZero"/>
        <c:crossBetween val="between"/>
      </c:valAx>
      <c:spPr>
        <a:noFill/>
        <a:ln w="35175">
          <a:noFill/>
        </a:ln>
      </c:spPr>
    </c:plotArea>
    <c:legend>
      <c:legendPos val="r"/>
      <c:layout>
        <c:manualLayout>
          <c:xMode val="edge"/>
          <c:yMode val="edge"/>
          <c:x val="0.81097611376513712"/>
          <c:y val="1.1317576435341129E-2"/>
          <c:w val="0.17505866014887234"/>
          <c:h val="5.4512563317140585E-2"/>
        </c:manualLayout>
      </c:layout>
      <c:overlay val="0"/>
      <c:spPr>
        <a:solidFill>
          <a:srgbClr val="FFFFFF"/>
        </a:solidFill>
        <a:ln w="4397">
          <a:solidFill>
            <a:srgbClr val="000000"/>
          </a:solidFill>
          <a:prstDash val="solid"/>
        </a:ln>
      </c:spPr>
      <c:txPr>
        <a:bodyPr/>
        <a:lstStyle/>
        <a:p>
          <a:pPr>
            <a:defRPr sz="143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2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43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it-IT" dirty="0" smtClean="0"/>
              <a:t>PRODUZIONI VEGETALI</a:t>
            </a:r>
            <a:r>
              <a:rPr lang="it-IT" baseline="0" dirty="0" smtClean="0"/>
              <a:t> </a:t>
            </a:r>
            <a:r>
              <a:rPr lang="it-IT" dirty="0" smtClean="0"/>
              <a:t>PREMI </a:t>
            </a:r>
            <a:r>
              <a:rPr lang="it-IT" dirty="0"/>
              <a:t>E RISARCIMENTI</a:t>
            </a:r>
          </a:p>
        </c:rich>
      </c:tx>
      <c:layout>
        <c:manualLayout>
          <c:xMode val="edge"/>
          <c:yMode val="edge"/>
          <c:x val="0.25495376486129456"/>
          <c:y val="8.389261744966443E-3"/>
        </c:manualLayout>
      </c:layout>
      <c:overlay val="0"/>
      <c:spPr>
        <a:noFill/>
        <a:ln w="32271">
          <a:noFill/>
        </a:ln>
      </c:spPr>
    </c:title>
    <c:autoTitleDeleted val="0"/>
    <c:view3D>
      <c:rotX val="50"/>
      <c:hPercent val="83"/>
      <c:rotY val="30"/>
      <c:depthPercent val="100"/>
      <c:rAngAx val="1"/>
    </c:view3D>
    <c:floor>
      <c:thickness val="0"/>
      <c:spPr>
        <a:solidFill>
          <a:srgbClr val="99CCFF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7082152162304565E-2"/>
          <c:y val="0.11134721294703519"/>
          <c:w val="0.90148048066343878"/>
          <c:h val="0.77444264434598842"/>
        </c:manualLayout>
      </c:layout>
      <c:bar3DChart>
        <c:barDir val="col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PREMI</c:v>
                </c:pt>
              </c:strCache>
            </c:strRef>
          </c:tx>
          <c:spPr>
            <a:solidFill>
              <a:srgbClr val="0000FF"/>
            </a:solidFill>
            <a:ln w="1613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1072967217741219E-2"/>
                  <c:y val="-2.8070382226192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9867793419076509E-3"/>
                  <c:y val="-3.6023433170384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487569739514157E-2"/>
                  <c:y val="-2.09132912038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461104741004169E-2"/>
                  <c:y val="-2.9398992530831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7149823854697157E-3"/>
                  <c:y val="-1.4732032216200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2131567158140704E-3"/>
                  <c:y val="-2.9707795340937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3989228489047907E-3"/>
                  <c:y val="-2.84505267569363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313449043295215E-3"/>
                  <c:y val="-2.3637636111250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378664019409925E-2"/>
                  <c:y val="-2.9071861368272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8446660048525073E-3"/>
                  <c:y val="-4.0700605915582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2800997021836178E-2"/>
                  <c:y val="-1.7443116820963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2271">
                <a:noFill/>
              </a:ln>
            </c:spPr>
            <c:txPr>
              <a:bodyPr rot="-5400000" vert="horz"/>
              <a:lstStyle/>
              <a:p>
                <a:pPr algn="ctr">
                  <a:defRPr sz="101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Sheet1!$B$2:$L$2</c:f>
              <c:numCache>
                <c:formatCode>#,##0</c:formatCode>
                <c:ptCount val="11"/>
                <c:pt idx="0">
                  <c:v>62164</c:v>
                </c:pt>
                <c:pt idx="1">
                  <c:v>77480</c:v>
                </c:pt>
                <c:pt idx="2">
                  <c:v>64942</c:v>
                </c:pt>
                <c:pt idx="3">
                  <c:v>62057</c:v>
                </c:pt>
                <c:pt idx="4">
                  <c:v>86827</c:v>
                </c:pt>
                <c:pt idx="5">
                  <c:v>71693</c:v>
                </c:pt>
                <c:pt idx="6">
                  <c:v>83270</c:v>
                </c:pt>
                <c:pt idx="7">
                  <c:v>105921</c:v>
                </c:pt>
                <c:pt idx="8">
                  <c:v>84429</c:v>
                </c:pt>
                <c:pt idx="9">
                  <c:v>86776</c:v>
                </c:pt>
                <c:pt idx="10">
                  <c:v>89382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RISARCIMENTI</c:v>
                </c:pt>
              </c:strCache>
            </c:strRef>
          </c:tx>
          <c:spPr>
            <a:solidFill>
              <a:srgbClr val="FFFF00"/>
            </a:solidFill>
            <a:ln w="1613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048172378462983E-2"/>
                  <c:y val="-2.9851984584507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097366920133331E-2"/>
                  <c:y val="-2.5081784494238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011211469324041E-2"/>
                  <c:y val="-2.428612873986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927312036344476E-2"/>
                  <c:y val="-3.5099264939025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671115654609075E-2"/>
                  <c:y val="-2.5184489000278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247478325738545E-2"/>
                  <c:y val="-3.5749267282617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0364332839293713E-2"/>
                  <c:y val="-2.6262024698710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098384273357186E-2"/>
                  <c:y val="-1.9696518524032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067996029114942E-2"/>
                  <c:y val="-2.713373727705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5645663026688687E-2"/>
                  <c:y val="-3.1009985459491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9912662033967552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2271">
                <a:noFill/>
              </a:ln>
            </c:spPr>
            <c:txPr>
              <a:bodyPr rot="-5400000" vert="horz"/>
              <a:lstStyle/>
              <a:p>
                <a:pPr algn="ctr">
                  <a:defRPr sz="101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Sheet1!$B$3:$L$3</c:f>
              <c:numCache>
                <c:formatCode>#,##0</c:formatCode>
                <c:ptCount val="11"/>
                <c:pt idx="0">
                  <c:v>36528</c:v>
                </c:pt>
                <c:pt idx="1">
                  <c:v>65914</c:v>
                </c:pt>
                <c:pt idx="2">
                  <c:v>38573</c:v>
                </c:pt>
                <c:pt idx="3">
                  <c:v>41844</c:v>
                </c:pt>
                <c:pt idx="4">
                  <c:v>38236</c:v>
                </c:pt>
                <c:pt idx="5">
                  <c:v>43658</c:v>
                </c:pt>
                <c:pt idx="6">
                  <c:v>60174</c:v>
                </c:pt>
                <c:pt idx="7">
                  <c:v>73403</c:v>
                </c:pt>
                <c:pt idx="8">
                  <c:v>57898</c:v>
                </c:pt>
                <c:pt idx="9">
                  <c:v>73121</c:v>
                </c:pt>
                <c:pt idx="10">
                  <c:v>90628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021760"/>
        <c:axId val="73726144"/>
        <c:axId val="0"/>
      </c:bar3DChart>
      <c:catAx>
        <c:axId val="36021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1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/>
                  <a:t>ANNI</a:t>
                </a:r>
              </a:p>
            </c:rich>
          </c:tx>
          <c:layout>
            <c:manualLayout>
              <c:xMode val="edge"/>
              <c:yMode val="edge"/>
              <c:x val="0.49960510660105867"/>
              <c:y val="0.95445194734162631"/>
            </c:manualLayout>
          </c:layout>
          <c:overlay val="0"/>
          <c:spPr>
            <a:noFill/>
            <a:ln w="32271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403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16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73726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726144"/>
        <c:scaling>
          <c:orientation val="minMax"/>
        </c:scaling>
        <c:delete val="0"/>
        <c:axPos val="l"/>
        <c:majorGridlines>
          <c:spPr>
            <a:ln w="4034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01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/>
                  <a:t>VALORI                                      (X 1.000)</a:t>
                </a:r>
              </a:p>
            </c:rich>
          </c:tx>
          <c:layout>
            <c:manualLayout>
              <c:xMode val="edge"/>
              <c:yMode val="edge"/>
              <c:x val="8.8184646150427731E-2"/>
              <c:y val="7.7749145088885127E-2"/>
            </c:manualLayout>
          </c:layout>
          <c:overlay val="0"/>
          <c:spPr>
            <a:noFill/>
            <a:ln w="32271">
              <a:noFill/>
            </a:ln>
          </c:spPr>
        </c:title>
        <c:numFmt formatCode="#,##0" sourceLinked="1"/>
        <c:majorTickMark val="out"/>
        <c:minorTickMark val="out"/>
        <c:tickLblPos val="nextTo"/>
        <c:spPr>
          <a:ln w="403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16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36021760"/>
        <c:crosses val="autoZero"/>
        <c:crossBetween val="between"/>
      </c:valAx>
      <c:spPr>
        <a:noFill/>
        <a:ln w="32271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</c:legendEntry>
      <c:legendEntry>
        <c:idx val="1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</c:legendEntry>
      <c:layout>
        <c:manualLayout>
          <c:xMode val="edge"/>
          <c:yMode val="edge"/>
          <c:x val="0.70036908981439339"/>
          <c:y val="5.7631703019926069E-3"/>
          <c:w val="0.29649796975963244"/>
          <c:h val="7.7181208053691275E-2"/>
        </c:manualLayout>
      </c:layout>
      <c:overlay val="0"/>
      <c:spPr>
        <a:noFill/>
        <a:ln w="4034">
          <a:solidFill>
            <a:srgbClr val="000000"/>
          </a:solidFill>
          <a:prstDash val="solid"/>
        </a:ln>
      </c:spPr>
      <c:txPr>
        <a:bodyPr/>
        <a:lstStyle/>
        <a:p>
          <a:pPr>
            <a:defRPr sz="934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41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it-IT" sz="1630" baseline="0" dirty="0" smtClean="0"/>
              <a:t>ZOOTECNIA PREMI/RISARCIMENTI</a:t>
            </a:r>
            <a:endParaRPr lang="it-IT" sz="1630" baseline="0" dirty="0"/>
          </a:p>
        </c:rich>
      </c:tx>
      <c:layout>
        <c:manualLayout>
          <c:xMode val="edge"/>
          <c:yMode val="edge"/>
          <c:x val="0.35359801488833748"/>
          <c:y val="8.4175084175084174E-3"/>
        </c:manualLayout>
      </c:layout>
      <c:overlay val="0"/>
      <c:spPr>
        <a:noFill/>
        <a:ln w="32202">
          <a:noFill/>
        </a:ln>
      </c:spPr>
    </c:title>
    <c:autoTitleDeleted val="0"/>
    <c:view3D>
      <c:rotX val="50"/>
      <c:hPercent val="76"/>
      <c:rotY val="30"/>
      <c:depthPercent val="100"/>
      <c:rAngAx val="1"/>
    </c:view3D>
    <c:floor>
      <c:thickness val="0"/>
      <c:spPr>
        <a:solidFill>
          <a:srgbClr val="99CCFF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0509208654235535E-2"/>
          <c:y val="0.16203015486202016"/>
          <c:w val="0.89754845787744009"/>
          <c:h val="0.77021575390493413"/>
        </c:manualLayout>
      </c:layout>
      <c:bar3DChart>
        <c:barDir val="col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PREMI</c:v>
                </c:pt>
              </c:strCache>
            </c:strRef>
          </c:tx>
          <c:spPr>
            <a:solidFill>
              <a:srgbClr val="FF6600"/>
            </a:solidFill>
            <a:ln w="1610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4152043927914712E-2"/>
                  <c:y val="-4.2060624031145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5249414547584E-2"/>
                  <c:y val="-2.729710831174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756290419433491E-2"/>
                  <c:y val="-2.9023384410251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678825004240261E-2"/>
                  <c:y val="-2.6461695294283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601359589047026E-2"/>
                  <c:y val="-3.6620647172368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838902761267877E-2"/>
                  <c:y val="-3.6457496568278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617714162940833E-2"/>
                  <c:y val="-3.0206363145382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617714162940833E-2"/>
                  <c:y val="-1.7260778940218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446660048525073E-3"/>
                  <c:y val="-1.9170575250092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446660048525073E-3"/>
                  <c:y val="-1.3419402675065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2202">
                <a:noFill/>
              </a:ln>
            </c:spPr>
            <c:txPr>
              <a:bodyPr rot="-5400000" vert="horz"/>
              <a:lstStyle/>
              <a:p>
                <a:pPr algn="ctr">
                  <a:defRPr sz="101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Sheet1!$B$2:$L$2</c:f>
              <c:numCache>
                <c:formatCode>#,##0</c:formatCode>
                <c:ptCount val="11"/>
                <c:pt idx="0">
                  <c:v>218933</c:v>
                </c:pt>
                <c:pt idx="1">
                  <c:v>402235</c:v>
                </c:pt>
                <c:pt idx="2">
                  <c:v>409364</c:v>
                </c:pt>
                <c:pt idx="3">
                  <c:v>530393</c:v>
                </c:pt>
                <c:pt idx="4">
                  <c:v>967136</c:v>
                </c:pt>
                <c:pt idx="5">
                  <c:v>1166654</c:v>
                </c:pt>
                <c:pt idx="6">
                  <c:v>1275495</c:v>
                </c:pt>
                <c:pt idx="7">
                  <c:v>1424871</c:v>
                </c:pt>
                <c:pt idx="8">
                  <c:v>1777992</c:v>
                </c:pt>
                <c:pt idx="9">
                  <c:v>1944237</c:v>
                </c:pt>
                <c:pt idx="10">
                  <c:v>2398308.13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RISARCIMENTI</c:v>
                </c:pt>
              </c:strCache>
            </c:strRef>
          </c:tx>
          <c:spPr>
            <a:solidFill>
              <a:srgbClr val="FFFF00"/>
            </a:solidFill>
            <a:ln w="1610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259242884858282E-2"/>
                  <c:y val="-2.8632742251700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941082680583177E-2"/>
                  <c:y val="-2.1333512963224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141532898144195E-2"/>
                  <c:y val="-3.1701259106245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582550015774424E-2"/>
                  <c:y val="-4.4396520488218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467863756908669E-2"/>
                  <c:y val="-3.609745340651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90900876355175E-2"/>
                  <c:y val="-4.0518272254168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490285550587776E-2"/>
                  <c:y val="-3.4521557880437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738666475685742E-2"/>
                  <c:y val="-1.510318157269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067996029115046E-2"/>
                  <c:y val="-2.6838805350130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5645663026688791E-2"/>
                  <c:y val="-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2202">
                <a:noFill/>
              </a:ln>
            </c:spPr>
            <c:txPr>
              <a:bodyPr rot="-5400000" vert="horz"/>
              <a:lstStyle/>
              <a:p>
                <a:pPr algn="ctr">
                  <a:defRPr sz="101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Sheet1!$B$3:$L$3</c:f>
              <c:numCache>
                <c:formatCode>#,##0</c:formatCode>
                <c:ptCount val="11"/>
                <c:pt idx="0">
                  <c:v>3867</c:v>
                </c:pt>
                <c:pt idx="1">
                  <c:v>5079</c:v>
                </c:pt>
                <c:pt idx="2">
                  <c:v>90334</c:v>
                </c:pt>
                <c:pt idx="3">
                  <c:v>0</c:v>
                </c:pt>
                <c:pt idx="4">
                  <c:v>516949</c:v>
                </c:pt>
                <c:pt idx="5">
                  <c:v>857684</c:v>
                </c:pt>
                <c:pt idx="6">
                  <c:v>898656</c:v>
                </c:pt>
                <c:pt idx="7">
                  <c:v>885135</c:v>
                </c:pt>
                <c:pt idx="8">
                  <c:v>363950</c:v>
                </c:pt>
                <c:pt idx="9">
                  <c:v>1602868</c:v>
                </c:pt>
                <c:pt idx="10">
                  <c:v>1488941.5199999998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022272"/>
        <c:axId val="84738624"/>
        <c:axId val="0"/>
      </c:bar3DChart>
      <c:catAx>
        <c:axId val="36022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1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/>
                  <a:t>ANNI</a:t>
                </a:r>
              </a:p>
            </c:rich>
          </c:tx>
          <c:layout>
            <c:manualLayout>
              <c:xMode val="edge"/>
              <c:yMode val="edge"/>
              <c:x val="0.47767049180915372"/>
              <c:y val="0.97009128822143065"/>
            </c:manualLayout>
          </c:layout>
          <c:overlay val="0"/>
          <c:spPr>
            <a:noFill/>
            <a:ln w="32202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40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14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84738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738624"/>
        <c:scaling>
          <c:orientation val="minMax"/>
        </c:scaling>
        <c:delete val="0"/>
        <c:axPos val="l"/>
        <c:majorGridlines>
          <c:spPr>
            <a:ln w="402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101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/>
                  <a:t>VALORI         </a:t>
                </a:r>
              </a:p>
            </c:rich>
          </c:tx>
          <c:layout>
            <c:manualLayout>
              <c:xMode val="edge"/>
              <c:yMode val="edge"/>
              <c:x val="4.0402880862699837E-2"/>
              <c:y val="0.42254393231669912"/>
            </c:manualLayout>
          </c:layout>
          <c:overlay val="0"/>
          <c:spPr>
            <a:noFill/>
            <a:ln w="32202">
              <a:noFill/>
            </a:ln>
          </c:spPr>
        </c:title>
        <c:numFmt formatCode="#,##0" sourceLinked="1"/>
        <c:majorTickMark val="out"/>
        <c:minorTickMark val="out"/>
        <c:tickLblPos val="nextTo"/>
        <c:spPr>
          <a:ln w="40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14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36022272"/>
        <c:crosses val="autoZero"/>
        <c:crossBetween val="between"/>
      </c:valAx>
      <c:spPr>
        <a:noFill/>
        <a:ln w="32202">
          <a:noFill/>
        </a:ln>
      </c:spPr>
    </c:plotArea>
    <c:legend>
      <c:legendPos val="r"/>
      <c:layout>
        <c:manualLayout>
          <c:xMode val="edge"/>
          <c:yMode val="edge"/>
          <c:x val="0.78212109496794258"/>
          <c:y val="3.4052224873564775E-2"/>
          <c:w val="0.19602977667493796"/>
          <c:h val="6.5656565656565663E-2"/>
        </c:manualLayout>
      </c:layout>
      <c:overlay val="0"/>
      <c:spPr>
        <a:noFill/>
        <a:ln w="4025">
          <a:solidFill>
            <a:srgbClr val="000000"/>
          </a:solidFill>
          <a:prstDash val="solid"/>
        </a:ln>
      </c:spPr>
      <c:txPr>
        <a:bodyPr/>
        <a:lstStyle/>
        <a:p>
          <a:pPr>
            <a:defRPr sz="932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4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it-IT" sz="1500" baseline="0" dirty="0" smtClean="0"/>
              <a:t>SERRE/RETI/STRUTTURE - PREMI/RISARCIMENTI</a:t>
            </a:r>
            <a:endParaRPr lang="it-IT" sz="1500" baseline="0" dirty="0"/>
          </a:p>
        </c:rich>
      </c:tx>
      <c:layout>
        <c:manualLayout>
          <c:xMode val="edge"/>
          <c:yMode val="edge"/>
          <c:x val="0.28934624697336564"/>
          <c:y val="2.5793650793650792E-2"/>
        </c:manualLayout>
      </c:layout>
      <c:overlay val="0"/>
      <c:spPr>
        <a:noFill/>
        <a:ln w="32001">
          <a:noFill/>
        </a:ln>
      </c:spPr>
    </c:title>
    <c:autoTitleDeleted val="0"/>
    <c:view3D>
      <c:rotX val="50"/>
      <c:hPercent val="60"/>
      <c:rotY val="30"/>
      <c:depthPercent val="100"/>
      <c:rAngAx val="1"/>
    </c:view3D>
    <c:floor>
      <c:thickness val="0"/>
      <c:spPr>
        <a:solidFill>
          <a:srgbClr val="99CCFF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3220338983050849E-2"/>
          <c:y val="0.15420386745795031"/>
          <c:w val="0.89134943787607823"/>
          <c:h val="0.76574107760920318"/>
        </c:manualLayout>
      </c:layout>
      <c:bar3DChart>
        <c:barDir val="col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PREMI </c:v>
                </c:pt>
              </c:strCache>
            </c:strRef>
          </c:tx>
          <c:spPr>
            <a:solidFill>
              <a:srgbClr val="3366FF"/>
            </a:solidFill>
            <a:ln w="1600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4385116663435862E-2"/>
                  <c:y val="-3.5319843454302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892591208464464E-2"/>
                  <c:y val="-4.4730300101692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411229721964372E-2"/>
                  <c:y val="-4.942577115026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346483667064491E-2"/>
                  <c:y val="-3.8718659680988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070932438025719E-2"/>
                  <c:y val="-4.4043465844896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6839670407831138E-3"/>
                  <c:y val="-5.0994901684356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163719143430057E-2"/>
                  <c:y val="-4.6753112886065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7836636712023564E-3"/>
                  <c:y val="-2.448972579746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6893320097051196E-3"/>
                  <c:y val="-4.0700605915582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1116650121311646E-3"/>
                  <c:y val="-2.3257489094618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2001">
                <a:noFill/>
              </a:ln>
            </c:spPr>
            <c:txPr>
              <a:bodyPr rot="-5400000" vert="horz"/>
              <a:lstStyle/>
              <a:p>
                <a:pPr algn="ctr">
                  <a:defRPr sz="100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Sheet1!$B$1:$K$1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Sheet1!$B$2:$K$2</c:f>
              <c:numCache>
                <c:formatCode>#,##0</c:formatCode>
                <c:ptCount val="10"/>
                <c:pt idx="0">
                  <c:v>234169</c:v>
                </c:pt>
                <c:pt idx="1">
                  <c:v>239586</c:v>
                </c:pt>
                <c:pt idx="2">
                  <c:v>257448</c:v>
                </c:pt>
                <c:pt idx="3">
                  <c:v>289509</c:v>
                </c:pt>
                <c:pt idx="4">
                  <c:v>346797</c:v>
                </c:pt>
                <c:pt idx="5">
                  <c:v>392565</c:v>
                </c:pt>
                <c:pt idx="6">
                  <c:v>435031</c:v>
                </c:pt>
                <c:pt idx="7">
                  <c:v>393607</c:v>
                </c:pt>
                <c:pt idx="8">
                  <c:v>575085</c:v>
                </c:pt>
                <c:pt idx="9">
                  <c:v>799070.83000000007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RISARCIMENTI</c:v>
                </c:pt>
              </c:strCache>
            </c:strRef>
          </c:tx>
          <c:spPr>
            <a:solidFill>
              <a:srgbClr val="FFFF00"/>
            </a:solidFill>
            <a:ln w="1600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2997638163895953E-2"/>
                  <c:y val="-3.5584605867051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08517880033594E-2"/>
                  <c:y val="-4.256636899758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60406846612257E-2"/>
                  <c:y val="-3.8580872104203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886112484076946E-2"/>
                  <c:y val="-2.9011647608097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057835348579282E-2"/>
                  <c:y val="-4.4739240516980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4908781489473706E-2"/>
                  <c:y val="-3.4382032359745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3922255307350121E-2"/>
                  <c:y val="-4.8979451594926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8680792810885655E-2"/>
                  <c:y val="-4.0074096759485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9912662033967448E-2"/>
                  <c:y val="-2.5195613185836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702432704609882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2001">
                <a:noFill/>
              </a:ln>
            </c:spPr>
            <c:txPr>
              <a:bodyPr rot="-5400000" vert="horz"/>
              <a:lstStyle/>
              <a:p>
                <a:pPr algn="ctr">
                  <a:defRPr sz="100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Sheet1!$B$1:$K$1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Sheet1!$B$3:$K$3</c:f>
              <c:numCache>
                <c:formatCode>#,##0</c:formatCode>
                <c:ptCount val="10"/>
                <c:pt idx="0">
                  <c:v>3479</c:v>
                </c:pt>
                <c:pt idx="1">
                  <c:v>7000</c:v>
                </c:pt>
                <c:pt idx="2">
                  <c:v>53164</c:v>
                </c:pt>
                <c:pt idx="3">
                  <c:v>4402</c:v>
                </c:pt>
                <c:pt idx="4">
                  <c:v>108741</c:v>
                </c:pt>
                <c:pt idx="5">
                  <c:v>92384</c:v>
                </c:pt>
                <c:pt idx="6">
                  <c:v>121815</c:v>
                </c:pt>
                <c:pt idx="7">
                  <c:v>294641</c:v>
                </c:pt>
                <c:pt idx="8">
                  <c:v>81784</c:v>
                </c:pt>
                <c:pt idx="9">
                  <c:v>628155.43999999994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667840"/>
        <c:axId val="84757312"/>
        <c:axId val="0"/>
      </c:bar3DChart>
      <c:catAx>
        <c:axId val="37667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/>
                  <a:t>ANNI</a:t>
                </a:r>
              </a:p>
            </c:rich>
          </c:tx>
          <c:layout>
            <c:manualLayout>
              <c:xMode val="edge"/>
              <c:yMode val="edge"/>
              <c:x val="0.49163690593518283"/>
              <c:y val="0.95602716914237862"/>
            </c:manualLayout>
          </c:layout>
          <c:overlay val="0"/>
          <c:spPr>
            <a:noFill/>
            <a:ln w="32001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40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8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84757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757312"/>
        <c:scaling>
          <c:orientation val="minMax"/>
        </c:scaling>
        <c:delete val="0"/>
        <c:axPos val="l"/>
        <c:majorGridlines>
          <c:spPr>
            <a:ln w="400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100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/>
                  <a:t>VALORI        </a:t>
                </a:r>
              </a:p>
            </c:rich>
          </c:tx>
          <c:layout>
            <c:manualLayout>
              <c:xMode val="edge"/>
              <c:yMode val="edge"/>
              <c:x val="3.4481017176523244E-4"/>
              <c:y val="0.46031744083943138"/>
            </c:manualLayout>
          </c:layout>
          <c:overlay val="0"/>
          <c:spPr>
            <a:noFill/>
            <a:ln w="32001">
              <a:noFill/>
            </a:ln>
          </c:spPr>
        </c:title>
        <c:numFmt formatCode="#,##0" sourceLinked="1"/>
        <c:majorTickMark val="out"/>
        <c:minorTickMark val="out"/>
        <c:tickLblPos val="nextTo"/>
        <c:spPr>
          <a:ln w="40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8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37667840"/>
        <c:crosses val="autoZero"/>
        <c:crossBetween val="between"/>
      </c:valAx>
      <c:spPr>
        <a:noFill/>
        <a:ln w="32001">
          <a:noFill/>
        </a:ln>
      </c:spPr>
    </c:plotArea>
    <c:legend>
      <c:legendPos val="r"/>
      <c:layout>
        <c:manualLayout>
          <c:xMode val="edge"/>
          <c:yMode val="edge"/>
          <c:x val="0.78865184334357108"/>
          <c:y val="5.5353587086172343E-2"/>
          <c:w val="0.19128329297820823"/>
          <c:h val="5.6061536508153563E-2"/>
        </c:manualLayout>
      </c:layout>
      <c:overlay val="0"/>
      <c:spPr>
        <a:noFill/>
        <a:ln w="4000">
          <a:solidFill>
            <a:srgbClr val="000000"/>
          </a:solidFill>
          <a:prstDash val="solid"/>
        </a:ln>
      </c:spPr>
      <c:txPr>
        <a:bodyPr/>
        <a:lstStyle/>
        <a:p>
          <a:pPr>
            <a:defRPr sz="926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6136E-1EF7-41CD-9EB0-AF210BF2BB6B}" type="datetimeFigureOut">
              <a:rPr lang="it-IT" smtClean="0"/>
              <a:t>16/04/2018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4EE17-22A6-48BB-B227-31C61FDC9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512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4EE17-22A6-48BB-B227-31C61FDC951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28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88FA-E8E5-45A4-9F58-5EB05B211147}" type="datetime1">
              <a:rPr lang="it-IT" smtClean="0"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B26C-E090-43E4-83F8-AFFA3FB8004C}" type="datetime1">
              <a:rPr lang="it-IT" smtClean="0"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D34B-9BDB-49C5-A885-FB9B44794042}" type="datetime1">
              <a:rPr lang="it-IT" smtClean="0"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2152-B3B4-4ABC-B6AD-6FE45AFA878A}" type="datetime1">
              <a:rPr lang="it-IT" smtClean="0"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FC37-E1D3-4D61-966C-FC1773F0CCAB}" type="datetime1">
              <a:rPr lang="it-IT" smtClean="0"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903AD-5937-4552-8C20-6D79C3FD509B}" type="datetime1">
              <a:rPr lang="it-IT" smtClean="0"/>
              <a:t>16/04/2018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2272E-0A41-4A52-BA3A-66AB7237E501}" type="datetime1">
              <a:rPr lang="it-IT" smtClean="0"/>
              <a:t>16/04/2018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759-016D-470A-97C5-50156376ADB8}" type="datetime1">
              <a:rPr lang="it-IT" smtClean="0"/>
              <a:t>16/04/2018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D490-C7CC-4C51-BDC1-C1852F03544C}" type="datetime1">
              <a:rPr lang="it-IT" smtClean="0"/>
              <a:t>16/04/2018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1FB6-610B-4652-BD73-BE567E9EE1BA}" type="datetime1">
              <a:rPr lang="it-IT" smtClean="0"/>
              <a:t>16/04/2018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6F4-2744-491B-BCAB-954A91E25F13}" type="datetime1">
              <a:rPr lang="it-IT" smtClean="0"/>
              <a:t>16/04/2018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B4ED-162E-4738-AB63-7187B49B0F35}" type="datetime1">
              <a:rPr lang="it-IT" smtClean="0"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61BB-2424-42E5-A793-7C719207FED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2952329"/>
          </a:xfrm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rgbClr val="0070C0"/>
                </a:solidFill>
              </a:rPr>
              <a:t>STATISTICHE REGIONALI</a:t>
            </a:r>
            <a:br>
              <a:rPr lang="it-IT" sz="6000" dirty="0" smtClean="0">
                <a:solidFill>
                  <a:srgbClr val="0070C0"/>
                </a:solidFill>
              </a:rPr>
            </a:br>
            <a:r>
              <a:rPr lang="it-IT" sz="6000" dirty="0" smtClean="0">
                <a:solidFill>
                  <a:srgbClr val="0070C0"/>
                </a:solidFill>
              </a:rPr>
              <a:t>2017</a:t>
            </a:r>
            <a:endParaRPr lang="it-IT" sz="6000" dirty="0">
              <a:solidFill>
                <a:srgbClr val="0070C0"/>
              </a:solidFill>
            </a:endParaRPr>
          </a:p>
        </p:txBody>
      </p:sp>
      <p:pic>
        <p:nvPicPr>
          <p:cNvPr id="3" name="Immagine 2" descr="Descrizione: Loghi e font Corbel\0 Logo ASRECODI Colo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7"/>
          <a:stretch>
            <a:fillRect/>
          </a:stretch>
        </p:blipFill>
        <p:spPr bwMode="auto">
          <a:xfrm>
            <a:off x="212758" y="260648"/>
            <a:ext cx="8712968" cy="2520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422E61BB-2424-42E5-A793-7C719207FED5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62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246006"/>
              </p:ext>
            </p:extLst>
          </p:nvPr>
        </p:nvGraphicFramePr>
        <p:xfrm>
          <a:off x="7951" y="0"/>
          <a:ext cx="9144000" cy="6813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422E61BB-2424-42E5-A793-7C719207FED5}" type="slidenum">
              <a:rPr lang="it-IT" smtClean="0"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660484"/>
              </p:ext>
            </p:extLst>
          </p:nvPr>
        </p:nvGraphicFramePr>
        <p:xfrm>
          <a:off x="0" y="44624"/>
          <a:ext cx="9144000" cy="676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422E61BB-2424-42E5-A793-7C719207FED5}" type="slidenum">
              <a:rPr lang="it-IT" smtClean="0"/>
              <a:t>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153519"/>
              </p:ext>
            </p:extLst>
          </p:nvPr>
        </p:nvGraphicFramePr>
        <p:xfrm>
          <a:off x="0" y="116632"/>
          <a:ext cx="9036496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fld id="{422E61BB-2424-42E5-A793-7C719207FED5}" type="slidenum">
              <a:rPr lang="it-IT" smtClean="0"/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168411"/>
              </p:ext>
            </p:extLst>
          </p:nvPr>
        </p:nvGraphicFramePr>
        <p:xfrm>
          <a:off x="179512" y="116632"/>
          <a:ext cx="8856984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422E61BB-2424-42E5-A793-7C719207FED5}" type="slidenum">
              <a:rPr lang="it-IT" smtClean="0"/>
              <a:t>5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828073"/>
              </p:ext>
            </p:extLst>
          </p:nvPr>
        </p:nvGraphicFramePr>
        <p:xfrm>
          <a:off x="71500" y="116632"/>
          <a:ext cx="9001000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422E61BB-2424-42E5-A793-7C719207FED5}" type="slidenum">
              <a:rPr lang="it-IT" smtClean="0"/>
              <a:t>6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352669"/>
              </p:ext>
            </p:extLst>
          </p:nvPr>
        </p:nvGraphicFramePr>
        <p:xfrm>
          <a:off x="107504" y="116632"/>
          <a:ext cx="8928992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fld id="{422E61BB-2424-42E5-A793-7C719207FED5}" type="slidenum">
              <a:rPr lang="it-IT" smtClean="0"/>
              <a:t>7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711760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422E61BB-2424-42E5-A793-7C719207FED5}" type="slidenum">
              <a:rPr lang="it-IT" smtClean="0"/>
              <a:t>8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975209"/>
              </p:ext>
            </p:extLst>
          </p:nvPr>
        </p:nvGraphicFramePr>
        <p:xfrm>
          <a:off x="107504" y="188640"/>
          <a:ext cx="8928992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422E61BB-2424-42E5-A793-7C719207FED5}" type="slidenum">
              <a:rPr lang="it-IT" smtClean="0"/>
              <a:t>9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185</Words>
  <Application>Microsoft Office PowerPoint</Application>
  <PresentationFormat>Presentazione su schermo (4:3)</PresentationFormat>
  <Paragraphs>141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STATISTICHE REGIONALI 2017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jones</dc:creator>
  <cp:lastModifiedBy>Guido Graziani</cp:lastModifiedBy>
  <cp:revision>98</cp:revision>
  <cp:lastPrinted>2018-04-16T08:21:19Z</cp:lastPrinted>
  <dcterms:created xsi:type="dcterms:W3CDTF">2012-05-15T12:23:30Z</dcterms:created>
  <dcterms:modified xsi:type="dcterms:W3CDTF">2018-04-16T08:25:09Z</dcterms:modified>
</cp:coreProperties>
</file>